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84" r:id="rId3"/>
    <p:sldId id="286" r:id="rId4"/>
    <p:sldId id="297" r:id="rId5"/>
    <p:sldId id="287" r:id="rId6"/>
    <p:sldId id="289" r:id="rId7"/>
    <p:sldId id="300" r:id="rId8"/>
    <p:sldId id="292" r:id="rId9"/>
    <p:sldId id="279" r:id="rId10"/>
    <p:sldId id="294" r:id="rId11"/>
    <p:sldId id="290" r:id="rId12"/>
    <p:sldId id="296" r:id="rId13"/>
    <p:sldId id="298" r:id="rId14"/>
    <p:sldId id="299" r:id="rId15"/>
    <p:sldId id="291" r:id="rId16"/>
    <p:sldId id="278" r:id="rId17"/>
    <p:sldId id="295" r:id="rId18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3333CC"/>
    <a:srgbClr val="080808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4" autoAdjust="0"/>
    <p:restoredTop sz="94656" autoAdjust="0"/>
  </p:normalViewPr>
  <p:slideViewPr>
    <p:cSldViewPr>
      <p:cViewPr>
        <p:scale>
          <a:sx n="75" d="100"/>
          <a:sy n="75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F3FBDF2-E0DF-4D13-8B23-8CDB5815C1FB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2150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92A8DA0-B2C8-45BC-A988-CE10B7425D88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89DBF0-7FF2-44CB-9E6B-786DEAB7FA39}" type="slidenum">
              <a:rPr lang="cs-CZ"/>
              <a:pPr/>
              <a:t>1</a:t>
            </a:fld>
            <a:endParaRPr lang="cs-CZ"/>
          </a:p>
        </p:txBody>
      </p:sp>
      <p:sp>
        <p:nvSpPr>
          <p:cNvPr id="22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FC7C3-71F3-4717-9AF7-E562E18680B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7D8B37-F36E-4B23-9423-219529B411D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151F42-09BF-4B97-A031-6E346FC1B0B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8C2E4-A2DA-4A1C-B09A-80AC15CD7F1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54A96-7805-4AC6-B960-D277579F220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DA95C-0F1E-4E60-8D4D-1EFFD6496BF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C47B6-B3F9-4B82-B56E-C97F6CA0317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BB3BD-43DB-4506-884B-79430FBE185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7C0D53-D188-48D4-9040-2DF0015C8D8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E2636-8460-445F-8790-D9BE148A7D7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9FEC5-C56B-44BA-87F6-074DFC7CB8B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CD3C148-15C7-4894-A184-92379FD02262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7E6E6-5ED9-4EAD-89BF-1D1DA2F5A746}" type="slidenum">
              <a:rPr lang="cs-CZ"/>
              <a:pPr/>
              <a:t>1</a:t>
            </a:fld>
            <a:endParaRPr lang="cs-CZ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8229600" cy="1150938"/>
          </a:xfrm>
        </p:spPr>
        <p:txBody>
          <a:bodyPr/>
          <a:lstStyle/>
          <a:p>
            <a:r>
              <a:rPr lang="cs-CZ" b="1" i="1" dirty="0">
                <a:solidFill>
                  <a:srgbClr val="000099"/>
                </a:solidFill>
                <a:latin typeface="Arial Black" pitchFamily="34" charset="0"/>
              </a:rPr>
              <a:t>BĚHÁNÍ NOVĚ</a:t>
            </a:r>
            <a:r>
              <a:rPr lang="cs-CZ" sz="4800" b="1" i="1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br>
              <a:rPr lang="cs-CZ" sz="4800" b="1" i="1" dirty="0">
                <a:solidFill>
                  <a:srgbClr val="000099"/>
                </a:solidFill>
                <a:latin typeface="Arial Black" pitchFamily="34" charset="0"/>
              </a:rPr>
            </a:br>
            <a:endParaRPr lang="cs-CZ" sz="4800" b="1" i="1" dirty="0">
              <a:solidFill>
                <a:srgbClr val="000099"/>
              </a:solidFill>
              <a:latin typeface="Arial Black" pitchFamily="34" charset="0"/>
            </a:endParaRPr>
          </a:p>
        </p:txBody>
      </p:sp>
      <p:pic>
        <p:nvPicPr>
          <p:cNvPr id="3079" name="Picture 7" descr="_MG_32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1844675"/>
            <a:ext cx="6626225" cy="44624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E702-E4B4-4353-93B6-BBDD3F1024E0}" type="slidenum">
              <a:rPr lang="cs-CZ"/>
              <a:pPr/>
              <a:t>10</a:t>
            </a:fld>
            <a:endParaRPr lang="cs-CZ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6325" name="Picture 5" descr="deti2004_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60350"/>
            <a:ext cx="8207375" cy="58324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FBC25-8A37-4015-B118-1B854BDC03C4}" type="slidenum">
              <a:rPr lang="cs-CZ"/>
              <a:pPr/>
              <a:t>11</a:t>
            </a:fld>
            <a:endParaRPr lang="cs-CZ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792163"/>
          </a:xfrm>
        </p:spPr>
        <p:txBody>
          <a:bodyPr/>
          <a:lstStyle/>
          <a:p>
            <a:r>
              <a:rPr lang="cs-CZ" sz="4000" b="1" i="1">
                <a:solidFill>
                  <a:srgbClr val="000099"/>
                </a:solidFill>
              </a:rPr>
              <a:t>Diskuse o našich</a:t>
            </a:r>
            <a:r>
              <a:rPr lang="cs-CZ" sz="4000" i="1">
                <a:solidFill>
                  <a:srgbClr val="000099"/>
                </a:solidFill>
              </a:rPr>
              <a:t> </a:t>
            </a:r>
            <a:r>
              <a:rPr lang="cs-CZ" sz="4000" b="1" i="1">
                <a:solidFill>
                  <a:srgbClr val="000099"/>
                </a:solidFill>
              </a:rPr>
              <a:t>možnostech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229600" cy="5111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400">
                <a:solidFill>
                  <a:srgbClr val="000099"/>
                </a:solidFill>
              </a:rPr>
              <a:t>ČAS je neziskové občanské sdružení, které si atleti a oddíly sami vytvořili již před 113 léty (8.5.1897), aby jim pomohlo v organizaci činností, na které ze své úrovně nedosáhnou </a:t>
            </a:r>
          </a:p>
          <a:p>
            <a:pPr>
              <a:lnSpc>
                <a:spcPct val="80000"/>
              </a:lnSpc>
            </a:pPr>
            <a:endParaRPr lang="cs-CZ" sz="2400">
              <a:solidFill>
                <a:srgbClr val="000099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2400">
                <a:solidFill>
                  <a:srgbClr val="000099"/>
                </a:solidFill>
              </a:rPr>
              <a:t>SOBZ je volné sdružení desítek organizátorů běžeckých závodů - spojením s novým partnerem behej.com došlo k určitému kvalitativnímu posunu; spoluprací s ČAS by pro SOBZ vznikla úplně nová platforma </a:t>
            </a:r>
          </a:p>
          <a:p>
            <a:pPr>
              <a:lnSpc>
                <a:spcPct val="80000"/>
              </a:lnSpc>
            </a:pPr>
            <a:endParaRPr lang="cs-CZ" sz="2400">
              <a:solidFill>
                <a:srgbClr val="000099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2400">
                <a:solidFill>
                  <a:srgbClr val="000099"/>
                </a:solidFill>
              </a:rPr>
              <a:t>ČAS by se mohl v této oblasti prezentovat především v roli garanta, spolupracovníka, záštity, mohl by spoluvytvořit systém, pomoci nastavit pravidla a kritéria, koordinovat tvorbu termínové listiny atd. (tj. nechce ovládat, nechce poučovat, nechce nikomu nic ukrást!)</a:t>
            </a:r>
          </a:p>
          <a:p>
            <a:pPr>
              <a:lnSpc>
                <a:spcPct val="80000"/>
              </a:lnSpc>
            </a:pPr>
            <a:endParaRPr lang="cs-CZ" sz="240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7B113-81CE-43D4-AB44-34FCAC43697E}" type="slidenum">
              <a:rPr lang="cs-CZ"/>
              <a:pPr/>
              <a:t>12</a:t>
            </a:fld>
            <a:endParaRPr lang="cs-CZ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i="1">
                <a:solidFill>
                  <a:srgbClr val="000099"/>
                </a:solidFill>
              </a:rPr>
              <a:t>Nabídka toho, co ČAS umí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400">
                <a:solidFill>
                  <a:srgbClr val="000099"/>
                </a:solidFill>
              </a:rPr>
              <a:t>Využití velkých zkušeností s přihláškami na závody elektronickou cestou (viz „atletická kancelář“)</a:t>
            </a:r>
          </a:p>
          <a:p>
            <a:pPr>
              <a:lnSpc>
                <a:spcPct val="90000"/>
              </a:lnSpc>
            </a:pPr>
            <a:r>
              <a:rPr lang="cs-CZ" sz="2400">
                <a:solidFill>
                  <a:srgbClr val="000099"/>
                </a:solidFill>
              </a:rPr>
              <a:t>Dodávka časomíry na klíč</a:t>
            </a:r>
          </a:p>
          <a:p>
            <a:pPr>
              <a:lnSpc>
                <a:spcPct val="90000"/>
              </a:lnSpc>
            </a:pPr>
            <a:r>
              <a:rPr lang="cs-CZ" sz="2400">
                <a:solidFill>
                  <a:srgbClr val="000099"/>
                </a:solidFill>
              </a:rPr>
              <a:t>Proměření a certifikáty tratí</a:t>
            </a:r>
          </a:p>
          <a:p>
            <a:pPr>
              <a:lnSpc>
                <a:spcPct val="90000"/>
              </a:lnSpc>
            </a:pPr>
            <a:r>
              <a:rPr lang="cs-CZ" sz="2400">
                <a:solidFill>
                  <a:srgbClr val="000099"/>
                </a:solidFill>
              </a:rPr>
              <a:t>Metodika běhů</a:t>
            </a:r>
          </a:p>
          <a:p>
            <a:pPr>
              <a:lnSpc>
                <a:spcPct val="90000"/>
              </a:lnSpc>
            </a:pPr>
            <a:r>
              <a:rPr lang="cs-CZ" sz="2400">
                <a:solidFill>
                  <a:srgbClr val="000099"/>
                </a:solidFill>
              </a:rPr>
              <a:t>Pořádání nejrůznějších kurzů</a:t>
            </a:r>
          </a:p>
          <a:p>
            <a:pPr>
              <a:lnSpc>
                <a:spcPct val="90000"/>
              </a:lnSpc>
            </a:pPr>
            <a:r>
              <a:rPr lang="cs-CZ" sz="2400">
                <a:solidFill>
                  <a:srgbClr val="000099"/>
                </a:solidFill>
              </a:rPr>
              <a:t>Výuka trenérů a rozhodčích</a:t>
            </a:r>
          </a:p>
          <a:p>
            <a:pPr>
              <a:lnSpc>
                <a:spcPct val="90000"/>
              </a:lnSpc>
            </a:pPr>
            <a:r>
              <a:rPr lang="cs-CZ" sz="2400">
                <a:solidFill>
                  <a:srgbClr val="000099"/>
                </a:solidFill>
              </a:rPr>
              <a:t>Využití stávající databáze oddílů</a:t>
            </a:r>
          </a:p>
          <a:p>
            <a:pPr>
              <a:lnSpc>
                <a:spcPct val="90000"/>
              </a:lnSpc>
            </a:pPr>
            <a:r>
              <a:rPr lang="cs-CZ" sz="2400">
                <a:solidFill>
                  <a:srgbClr val="000099"/>
                </a:solidFill>
              </a:rPr>
              <a:t>Pomoc organizátorům s komerčními partnery jako výrobci čísel, medailí, pohárů </a:t>
            </a:r>
          </a:p>
          <a:p>
            <a:pPr>
              <a:lnSpc>
                <a:spcPct val="90000"/>
              </a:lnSpc>
            </a:pPr>
            <a:r>
              <a:rPr lang="cs-CZ" sz="2400">
                <a:solidFill>
                  <a:srgbClr val="000099"/>
                </a:solidFill>
              </a:rPr>
              <a:t>atd.</a:t>
            </a:r>
            <a:r>
              <a:rPr lang="cs-CZ" sz="2400"/>
              <a:t> </a:t>
            </a:r>
          </a:p>
          <a:p>
            <a:pPr>
              <a:lnSpc>
                <a:spcPct val="90000"/>
              </a:lnSpc>
            </a:pPr>
            <a:endParaRPr lang="cs-CZ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B8CB-55A5-4385-859D-E95095193283}" type="slidenum">
              <a:rPr lang="cs-CZ"/>
              <a:pPr/>
              <a:t>13</a:t>
            </a:fld>
            <a:endParaRPr lang="cs-CZ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i="1">
                <a:solidFill>
                  <a:srgbClr val="000099"/>
                </a:solidFill>
              </a:rPr>
              <a:t>Naše další možné směry spolupráce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400">
                <a:solidFill>
                  <a:srgbClr val="000099"/>
                </a:solidFill>
              </a:rPr>
              <a:t>Zavedení kategorie </a:t>
            </a:r>
            <a:r>
              <a:rPr lang="cs-CZ" sz="2400" b="1">
                <a:solidFill>
                  <a:srgbClr val="000099"/>
                </a:solidFill>
              </a:rPr>
              <a:t>„licenční závod“</a:t>
            </a:r>
            <a:r>
              <a:rPr lang="cs-CZ" sz="2400">
                <a:solidFill>
                  <a:srgbClr val="000099"/>
                </a:solidFill>
              </a:rPr>
              <a:t> (viz IAAF Road Race Label Events - Gold, Silver, Bronze)</a:t>
            </a:r>
          </a:p>
          <a:p>
            <a:pPr>
              <a:lnSpc>
                <a:spcPct val="80000"/>
              </a:lnSpc>
            </a:pPr>
            <a:r>
              <a:rPr lang="cs-CZ" sz="2400">
                <a:solidFill>
                  <a:srgbClr val="000099"/>
                </a:solidFill>
              </a:rPr>
              <a:t>Stupně dle úrovně závodu</a:t>
            </a:r>
          </a:p>
          <a:p>
            <a:pPr>
              <a:lnSpc>
                <a:spcPct val="80000"/>
              </a:lnSpc>
            </a:pPr>
            <a:r>
              <a:rPr lang="cs-CZ" sz="2400">
                <a:solidFill>
                  <a:srgbClr val="000099"/>
                </a:solidFill>
              </a:rPr>
              <a:t>Garance kvality podmínek</a:t>
            </a:r>
          </a:p>
          <a:p>
            <a:pPr>
              <a:lnSpc>
                <a:spcPct val="80000"/>
              </a:lnSpc>
            </a:pPr>
            <a:r>
              <a:rPr lang="cs-CZ" sz="2400">
                <a:solidFill>
                  <a:srgbClr val="000099"/>
                </a:solidFill>
              </a:rPr>
              <a:t>Měření podporované ČAS</a:t>
            </a:r>
          </a:p>
          <a:p>
            <a:pPr>
              <a:lnSpc>
                <a:spcPct val="80000"/>
              </a:lnSpc>
            </a:pPr>
            <a:r>
              <a:rPr lang="cs-CZ" sz="2400">
                <a:solidFill>
                  <a:srgbClr val="000099"/>
                </a:solidFill>
              </a:rPr>
              <a:t>Přihlášky přes webové rozhraní</a:t>
            </a:r>
          </a:p>
          <a:p>
            <a:pPr>
              <a:lnSpc>
                <a:spcPct val="80000"/>
              </a:lnSpc>
            </a:pPr>
            <a:r>
              <a:rPr lang="cs-CZ" sz="2400">
                <a:solidFill>
                  <a:srgbClr val="000099"/>
                </a:solidFill>
              </a:rPr>
              <a:t>Sdílená databáze</a:t>
            </a:r>
          </a:p>
          <a:p>
            <a:pPr>
              <a:lnSpc>
                <a:spcPct val="80000"/>
              </a:lnSpc>
            </a:pPr>
            <a:r>
              <a:rPr lang="cs-CZ" sz="2400">
                <a:solidFill>
                  <a:srgbClr val="000099"/>
                </a:solidFill>
              </a:rPr>
              <a:t>Modifikovaná verze „atletické kanceláře“</a:t>
            </a:r>
          </a:p>
          <a:p>
            <a:pPr>
              <a:lnSpc>
                <a:spcPct val="80000"/>
              </a:lnSpc>
            </a:pPr>
            <a:r>
              <a:rPr lang="cs-CZ" sz="2400">
                <a:solidFill>
                  <a:srgbClr val="000099"/>
                </a:solidFill>
              </a:rPr>
              <a:t>Standardní propozice</a:t>
            </a:r>
          </a:p>
          <a:p>
            <a:pPr>
              <a:lnSpc>
                <a:spcPct val="80000"/>
              </a:lnSpc>
            </a:pPr>
            <a:r>
              <a:rPr lang="cs-CZ" sz="2400">
                <a:solidFill>
                  <a:srgbClr val="000099"/>
                </a:solidFill>
              </a:rPr>
              <a:t>Jediná možnost plnění limitů na OH v maratonu a MS v půlmaratonu v domácích podmínkách</a:t>
            </a:r>
          </a:p>
          <a:p>
            <a:pPr>
              <a:lnSpc>
                <a:spcPct val="80000"/>
              </a:lnSpc>
            </a:pPr>
            <a:r>
              <a:rPr lang="cs-CZ" sz="2400">
                <a:solidFill>
                  <a:srgbClr val="000099"/>
                </a:solidFill>
              </a:rPr>
              <a:t>Sponzorská spolupráce…</a:t>
            </a:r>
          </a:p>
          <a:p>
            <a:pPr>
              <a:lnSpc>
                <a:spcPct val="80000"/>
              </a:lnSpc>
            </a:pPr>
            <a:endParaRPr lang="cs-CZ" sz="2400">
              <a:solidFill>
                <a:srgbClr val="000099"/>
              </a:solidFill>
            </a:endParaRPr>
          </a:p>
          <a:p>
            <a:pPr>
              <a:lnSpc>
                <a:spcPct val="80000"/>
              </a:lnSpc>
            </a:pPr>
            <a:endParaRPr lang="cs-CZ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F252C-A669-48F4-B1EF-57B033B211A2}" type="slidenum">
              <a:rPr lang="cs-CZ"/>
              <a:pPr/>
              <a:t>14</a:t>
            </a:fld>
            <a:endParaRPr lang="cs-CZ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i="1">
                <a:solidFill>
                  <a:srgbClr val="000099"/>
                </a:solidFill>
              </a:rPr>
              <a:t>…pokračování z předchozí strany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4525962"/>
          </a:xfrm>
        </p:spPr>
        <p:txBody>
          <a:bodyPr/>
          <a:lstStyle/>
          <a:p>
            <a:r>
              <a:rPr lang="cs-CZ" sz="2400">
                <a:solidFill>
                  <a:srgbClr val="000099"/>
                </a:solidFill>
              </a:rPr>
              <a:t>Možnost zavedení kategorie </a:t>
            </a:r>
            <a:r>
              <a:rPr lang="cs-CZ" sz="2400" b="1">
                <a:solidFill>
                  <a:srgbClr val="000099"/>
                </a:solidFill>
              </a:rPr>
              <a:t>„licenční běžec“</a:t>
            </a:r>
            <a:r>
              <a:rPr lang="cs-CZ" sz="2400">
                <a:solidFill>
                  <a:srgbClr val="000099"/>
                </a:solidFill>
              </a:rPr>
              <a:t> (podobně jako IAAF)</a:t>
            </a:r>
          </a:p>
          <a:p>
            <a:r>
              <a:rPr lang="cs-CZ" sz="2400">
                <a:solidFill>
                  <a:srgbClr val="000099"/>
                </a:solidFill>
              </a:rPr>
              <a:t>Zajímavý titul např. Zlatý běžec,… </a:t>
            </a:r>
          </a:p>
          <a:p>
            <a:r>
              <a:rPr lang="cs-CZ" sz="2400">
                <a:solidFill>
                  <a:srgbClr val="000099"/>
                </a:solidFill>
              </a:rPr>
              <a:t>Výhody např. - zdarma ID karta</a:t>
            </a:r>
          </a:p>
          <a:p>
            <a:r>
              <a:rPr lang="cs-CZ" sz="2400">
                <a:solidFill>
                  <a:srgbClr val="000099"/>
                </a:solidFill>
              </a:rPr>
              <a:t>Slevy na startovném </a:t>
            </a:r>
          </a:p>
          <a:p>
            <a:r>
              <a:rPr lang="cs-CZ" sz="2400">
                <a:solidFill>
                  <a:srgbClr val="000099"/>
                </a:solidFill>
              </a:rPr>
              <a:t>Slevy na sportovním oblečení</a:t>
            </a:r>
          </a:p>
          <a:p>
            <a:r>
              <a:rPr lang="cs-CZ" sz="2400">
                <a:solidFill>
                  <a:srgbClr val="000099"/>
                </a:solidFill>
              </a:rPr>
              <a:t>Elektronické zasílání Atletiky a Atletických listů zdarma</a:t>
            </a:r>
          </a:p>
          <a:p>
            <a:r>
              <a:rPr lang="cs-CZ" sz="2400">
                <a:solidFill>
                  <a:srgbClr val="000099"/>
                </a:solidFill>
              </a:rPr>
              <a:t>Pojištění běžců</a:t>
            </a:r>
          </a:p>
          <a:p>
            <a:r>
              <a:rPr lang="cs-CZ" sz="2400">
                <a:solidFill>
                  <a:srgbClr val="000099"/>
                </a:solidFill>
              </a:rPr>
              <a:t>Zařazení do databáze běžců</a:t>
            </a:r>
          </a:p>
          <a:p>
            <a:r>
              <a:rPr lang="cs-CZ" sz="2400">
                <a:solidFill>
                  <a:srgbClr val="000099"/>
                </a:solidFill>
              </a:rPr>
              <a:t>…apod.</a:t>
            </a:r>
          </a:p>
          <a:p>
            <a:endParaRPr lang="cs-CZ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412FD-D6A8-4B83-8946-DC04804DD489}" type="slidenum">
              <a:rPr lang="cs-CZ"/>
              <a:pPr/>
              <a:t>15</a:t>
            </a:fld>
            <a:endParaRPr lang="cs-CZ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76250"/>
            <a:ext cx="8147050" cy="936625"/>
          </a:xfrm>
        </p:spPr>
        <p:txBody>
          <a:bodyPr/>
          <a:lstStyle/>
          <a:p>
            <a:r>
              <a:rPr lang="cs-CZ" sz="4000" b="1" i="1">
                <a:solidFill>
                  <a:srgbClr val="000099"/>
                </a:solidFill>
              </a:rPr>
              <a:t>Nezapomenout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706937"/>
          </a:xfrm>
        </p:spPr>
        <p:txBody>
          <a:bodyPr/>
          <a:lstStyle/>
          <a:p>
            <a:r>
              <a:rPr lang="cs-CZ" sz="2400">
                <a:solidFill>
                  <a:srgbClr val="000099"/>
                </a:solidFill>
              </a:rPr>
              <a:t>Neopomíjet sdružení veteránů ČAS (téměř 1000 členů, disciplíny jsou mj. silnice 10 km, běh do vrchu, maraton, ultramaraton, …)</a:t>
            </a:r>
          </a:p>
          <a:p>
            <a:r>
              <a:rPr lang="cs-CZ" sz="2400">
                <a:solidFill>
                  <a:srgbClr val="000099"/>
                </a:solidFill>
              </a:rPr>
              <a:t>Neopomíjet přespolní a orientační běhy organizované AŠSK a ČAS např. masové zapojení školních sportovních klubů – v atletice je 1533 ŠSK!!!, v orientačním běhu 234 ŠSK…</a:t>
            </a:r>
          </a:p>
          <a:p>
            <a:r>
              <a:rPr lang="cs-CZ" sz="2400">
                <a:solidFill>
                  <a:srgbClr val="000099"/>
                </a:solidFill>
              </a:rPr>
              <a:t>Možnosti mediální komunikace celého projektu prostřednictvím medií ČAS, ve spolupráci s Běhej.com,… </a:t>
            </a:r>
          </a:p>
          <a:p>
            <a:r>
              <a:rPr lang="cs-CZ" sz="2400">
                <a:solidFill>
                  <a:srgbClr val="000099"/>
                </a:solidFill>
              </a:rPr>
              <a:t>a další…</a:t>
            </a:r>
          </a:p>
          <a:p>
            <a:endParaRPr lang="cs-CZ" sz="240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BDA3-CB36-4A12-9B2D-1CF5D452862D}" type="slidenum">
              <a:rPr lang="cs-CZ"/>
              <a:pPr/>
              <a:t>16</a:t>
            </a:fld>
            <a:endParaRPr lang="cs-CZ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cs-CZ" sz="4000" b="1" i="1">
                <a:solidFill>
                  <a:srgbClr val="000099"/>
                </a:solidFill>
              </a:rPr>
              <a:t>Závěrem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229600" cy="5073650"/>
          </a:xfrm>
        </p:spPr>
        <p:txBody>
          <a:bodyPr/>
          <a:lstStyle/>
          <a:p>
            <a:pPr>
              <a:buFontTx/>
              <a:buNone/>
            </a:pPr>
            <a:r>
              <a:rPr lang="cs-CZ" sz="2400">
                <a:solidFill>
                  <a:srgbClr val="000099"/>
                </a:solidFill>
              </a:rPr>
              <a:t>	</a:t>
            </a:r>
            <a:r>
              <a:rPr lang="cs-CZ" sz="2000">
                <a:solidFill>
                  <a:srgbClr val="000099"/>
                </a:solidFill>
              </a:rPr>
              <a:t>Máme jedinečnou příležitost pozměnit běh atletického života!</a:t>
            </a:r>
            <a:endParaRPr lang="cs-CZ" sz="2000" b="1">
              <a:solidFill>
                <a:srgbClr val="000099"/>
              </a:solidFill>
            </a:endParaRPr>
          </a:p>
        </p:txBody>
      </p:sp>
      <p:pic>
        <p:nvPicPr>
          <p:cNvPr id="37895" name="Picture 7" descr="229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628775"/>
            <a:ext cx="7200900" cy="46085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11758-8BB9-4377-94E1-DE07422F277B}" type="slidenum">
              <a:rPr lang="cs-CZ"/>
              <a:pPr/>
              <a:t>17</a:t>
            </a:fld>
            <a:endParaRPr lang="cs-CZ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2468" name="Picture 4" descr="229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33375"/>
            <a:ext cx="8207375" cy="58801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152F2-6921-45DB-B4CB-24023F7B87A5}" type="slidenum">
              <a:rPr lang="cs-CZ"/>
              <a:pPr/>
              <a:t>2</a:t>
            </a:fld>
            <a:endParaRPr lang="cs-CZ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i="1">
                <a:solidFill>
                  <a:srgbClr val="000099"/>
                </a:solidFill>
              </a:rPr>
              <a:t>Běhání je fenomén </a:t>
            </a:r>
            <a:r>
              <a:rPr lang="cs-CZ" sz="2400" b="1" i="1">
                <a:solidFill>
                  <a:srgbClr val="000099"/>
                </a:solidFill>
              </a:rPr>
              <a:t/>
            </a:r>
            <a:br>
              <a:rPr lang="cs-CZ" sz="2400" b="1" i="1">
                <a:solidFill>
                  <a:srgbClr val="000099"/>
                </a:solidFill>
              </a:rPr>
            </a:br>
            <a:r>
              <a:rPr lang="cs-CZ" sz="2400" b="1" i="1">
                <a:solidFill>
                  <a:srgbClr val="000099"/>
                </a:solidFill>
              </a:rPr>
              <a:t>(prožívající ve světě dramatický rozkvět)</a:t>
            </a:r>
            <a:r>
              <a:rPr lang="cs-CZ" sz="4000"/>
              <a:t>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400">
                <a:solidFill>
                  <a:srgbClr val="000099"/>
                </a:solidFill>
              </a:rPr>
              <a:t>V roce 2005 doběhlo v Evropě přes 460.000 běžců maraton a jejich počet roste v posledním desetiletí geometrickou řadou (1990 – 100 tis., 1995 – 100 tis., 2000 – 200 tis., 2005 – 460 tis.)</a:t>
            </a:r>
          </a:p>
          <a:p>
            <a:pPr>
              <a:lnSpc>
                <a:spcPct val="80000"/>
              </a:lnSpc>
            </a:pPr>
            <a:endParaRPr lang="cs-CZ" sz="2400">
              <a:solidFill>
                <a:srgbClr val="000099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2400">
                <a:solidFill>
                  <a:srgbClr val="000099"/>
                </a:solidFill>
              </a:rPr>
              <a:t>Počet účastníků největších evropských běhů 2009: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>
                <a:solidFill>
                  <a:srgbClr val="000099"/>
                </a:solidFill>
              </a:rPr>
              <a:t>	DHL Stafetten (Dánsko) 99.260 běžců; JP Morgan Corporate Challenge Frankfurt (Německo) 81.091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>
                <a:solidFill>
                  <a:srgbClr val="000099"/>
                </a:solidFill>
              </a:rPr>
              <a:t>	běžců; Carrera AL Corte Ingles (Španělsko) 55.000 běžců, několika největších silničních běhů v Holandsku se v sezóně 2009 zúčastnilo 54.778 běžců</a:t>
            </a:r>
            <a:r>
              <a:rPr lang="cs-CZ" sz="2400"/>
              <a:t> </a:t>
            </a:r>
            <a:r>
              <a:rPr lang="cs-CZ" sz="2400">
                <a:solidFill>
                  <a:srgbClr val="000099"/>
                </a:solidFill>
              </a:rPr>
              <a:t>…atd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sz="2400">
              <a:solidFill>
                <a:srgbClr val="000099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2400">
                <a:solidFill>
                  <a:srgbClr val="000099"/>
                </a:solidFill>
              </a:rPr>
              <a:t>Počet účastníků Boston Marathon: 1990 – 6.000, 1995 – 9.000, 2000 – 15.000, 2005 – 20.000, 2008 – 26.000</a:t>
            </a:r>
          </a:p>
          <a:p>
            <a:pPr>
              <a:lnSpc>
                <a:spcPct val="80000"/>
              </a:lnSpc>
            </a:pPr>
            <a:endParaRPr lang="cs-CZ" sz="240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5B172-4D53-41E2-97EA-633A83BD55EE}" type="slidenum">
              <a:rPr lang="cs-CZ"/>
              <a:pPr/>
              <a:t>3</a:t>
            </a:fld>
            <a:endParaRPr lang="cs-CZ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33375"/>
            <a:ext cx="8229600" cy="6048375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cs-CZ" sz="2400"/>
          </a:p>
          <a:p>
            <a:pPr>
              <a:lnSpc>
                <a:spcPct val="90000"/>
              </a:lnSpc>
            </a:pPr>
            <a:r>
              <a:rPr lang="cs-CZ" sz="2400">
                <a:solidFill>
                  <a:srgbClr val="000099"/>
                </a:solidFill>
              </a:rPr>
              <a:t>Populace v Holandsku (srovnatelné s Českem) čítá celkem 15 mil. obyvatel, z toho je 7 mil. potenciální běžců (aktivních běžců je 3,9 mil. - z toho 1,3 mil účastníků závodů,  neběžců – zájemců je 3,1 mil.), počet evidovaných běžců v Holandsku dosahuje 70 000 členů</a:t>
            </a:r>
          </a:p>
          <a:p>
            <a:pPr>
              <a:lnSpc>
                <a:spcPct val="90000"/>
              </a:lnSpc>
            </a:pPr>
            <a:endParaRPr lang="cs-CZ" sz="2400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</a:pPr>
            <a:r>
              <a:rPr lang="cs-CZ" sz="2400">
                <a:solidFill>
                  <a:srgbClr val="000099"/>
                </a:solidFill>
              </a:rPr>
              <a:t>Počty účastníků našich závodů u nás také významně rostou, viz tabulka našich největších běhů dále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sz="2400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</a:pPr>
            <a:r>
              <a:rPr lang="cs-CZ" sz="2400">
                <a:solidFill>
                  <a:srgbClr val="000099"/>
                </a:solidFill>
              </a:rPr>
              <a:t>Počet účastníků PIM: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>
                <a:solidFill>
                  <a:srgbClr val="000099"/>
                </a:solidFill>
              </a:rPr>
              <a:t>	- maraton: 	1998 – 2.500, 2000 – 3.100, 2005 – 4.900,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>
                <a:solidFill>
                  <a:srgbClr val="000099"/>
                </a:solidFill>
              </a:rPr>
              <a:t>			2009 – 11.743, 2.010 – (15.000?)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>
                <a:solidFill>
                  <a:srgbClr val="000099"/>
                </a:solidFill>
              </a:rPr>
              <a:t>	- půlmar.:	2000 – 1.200, 2005 – 3.400, 2010 – 7.500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>
                <a:solidFill>
                  <a:srgbClr val="000099"/>
                </a:solidFill>
              </a:rPr>
              <a:t>	- GP:	2003 – 500,    2005 – 1.600, 2009 – 3.200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sz="2400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</a:pPr>
            <a:endParaRPr lang="cs-CZ" sz="240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8D22A-E024-4DC5-AB19-96AFC9241F8D}" type="slidenum">
              <a:rPr lang="cs-CZ"/>
              <a:pPr/>
              <a:t>4</a:t>
            </a:fld>
            <a:endParaRPr lang="cs-CZ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>
                <a:solidFill>
                  <a:srgbClr val="000099"/>
                </a:solidFill>
              </a:rPr>
              <a:t>Nejdůležitější důvody, které přivádějí běžce na start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400">
                <a:solidFill>
                  <a:srgbClr val="000099"/>
                </a:solidFill>
              </a:rPr>
              <a:t>Být fit – 55%, snížit váhu – 45%, pro radost – 25 %, snížit stres – 24%, zvýšit výkonnost v jiném sportu – 23%, inspirace rodinou, přáteli – 20%, nastavit si specifický cíl – 16%, duševní odměna – 14%, Novoroční rozhodnutí – 14%, rada lékaře – 13%</a:t>
            </a:r>
          </a:p>
          <a:p>
            <a:pPr>
              <a:lnSpc>
                <a:spcPct val="90000"/>
              </a:lnSpc>
            </a:pPr>
            <a:endParaRPr lang="cs-CZ" sz="2400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</a:pPr>
            <a:r>
              <a:rPr lang="cs-CZ" sz="2400">
                <a:solidFill>
                  <a:srgbClr val="000099"/>
                </a:solidFill>
              </a:rPr>
              <a:t>V bězích se podstatně zvýšilo procentuelní zastoupení žen – nejvíce Holandsko 40%, Evropa 32%, Česká republika do 15% (kvalifikovaný odhad)</a:t>
            </a:r>
          </a:p>
          <a:p>
            <a:pPr>
              <a:lnSpc>
                <a:spcPct val="90000"/>
              </a:lnSpc>
            </a:pPr>
            <a:endParaRPr lang="cs-CZ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8C7D-705F-4244-AEDC-A9CA806D1E71}" type="slidenum">
              <a:rPr lang="cs-CZ"/>
              <a:pPr/>
              <a:t>5</a:t>
            </a:fld>
            <a:endParaRPr lang="cs-CZ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7108" name="Picture 4" descr="POD_02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33375"/>
            <a:ext cx="8207375" cy="59451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4622E-C2F4-43AA-858F-4C2E34B168A1}" type="slidenum">
              <a:rPr lang="cs-CZ"/>
              <a:pPr/>
              <a:t>6</a:t>
            </a:fld>
            <a:endParaRPr lang="cs-CZ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i="1">
                <a:solidFill>
                  <a:srgbClr val="000099"/>
                </a:solidFill>
              </a:rPr>
              <a:t>Nejstarší české běhy</a:t>
            </a:r>
            <a:r>
              <a:rPr lang="cs-CZ" sz="1200" b="1" i="1">
                <a:solidFill>
                  <a:srgbClr val="000099"/>
                </a:solidFill>
              </a:rPr>
              <a:t/>
            </a:r>
            <a:br>
              <a:rPr lang="cs-CZ" sz="1200" b="1" i="1">
                <a:solidFill>
                  <a:srgbClr val="000099"/>
                </a:solidFill>
              </a:rPr>
            </a:br>
            <a:r>
              <a:rPr lang="cs-CZ" sz="2400" b="1" i="1">
                <a:solidFill>
                  <a:srgbClr val="000099"/>
                </a:solidFill>
              </a:rPr>
              <a:t>aneb máme být na co pyšní právem 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00213"/>
            <a:ext cx="8229600" cy="489743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cs-CZ" sz="2400" b="1">
                <a:solidFill>
                  <a:srgbClr val="000099"/>
                </a:solidFill>
              </a:rPr>
              <a:t>Běchovice</a:t>
            </a:r>
            <a:r>
              <a:rPr lang="cs-CZ" sz="2400">
                <a:solidFill>
                  <a:srgbClr val="000099"/>
                </a:solidFill>
              </a:rPr>
              <a:t> </a:t>
            </a:r>
            <a:r>
              <a:rPr lang="cs-CZ" sz="2400" b="1">
                <a:solidFill>
                  <a:srgbClr val="000099"/>
                </a:solidFill>
              </a:rPr>
              <a:t>– 114. ročník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>
                <a:solidFill>
                  <a:srgbClr val="000099"/>
                </a:solidFill>
              </a:rPr>
              <a:t>	nejstarší nepřetržitě konaný závod v Evropě (na světě je jen Boston o půl roku starší), 1200 účastníků, organizuje Sdružení závodů Běchovice a ČAS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 b="1">
                <a:solidFill>
                  <a:srgbClr val="000099"/>
                </a:solidFill>
              </a:rPr>
              <a:t>Praha – Brandýs – 107. ročník</a:t>
            </a:r>
            <a:r>
              <a:rPr lang="cs-CZ" sz="2400">
                <a:solidFill>
                  <a:srgbClr val="000099"/>
                </a:solidFill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>
                <a:solidFill>
                  <a:srgbClr val="000099"/>
                </a:solidFill>
              </a:rPr>
              <a:t>	nejstarší závod světa (bohužel přerušený), 122 účastníků, organizuje AC Praha 1890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 b="1">
                <a:solidFill>
                  <a:srgbClr val="000099"/>
                </a:solidFill>
              </a:rPr>
              <a:t>Běh kolem Ameriky – 85. ročník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>
                <a:solidFill>
                  <a:srgbClr val="000099"/>
                </a:solidFill>
              </a:rPr>
              <a:t>	200 účastníků, organizuje TJ Sokol Písek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 b="1">
                <a:solidFill>
                  <a:srgbClr val="000099"/>
                </a:solidFill>
              </a:rPr>
              <a:t>Drozdův lesní běh – 84. ročník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>
                <a:solidFill>
                  <a:srgbClr val="000099"/>
                </a:solidFill>
              </a:rPr>
              <a:t>	40 účastníků, organizuje TJ Sokol Kolín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 b="1">
                <a:solidFill>
                  <a:srgbClr val="000099"/>
                </a:solidFill>
              </a:rPr>
              <a:t>Velká Kunratická – 77. ročník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>
                <a:solidFill>
                  <a:srgbClr val="000099"/>
                </a:solidFill>
              </a:rPr>
              <a:t>	3037 účastníků, organizuje TJ Spartak Praha 4,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6461-1A3F-40C5-9E3C-D11FA9792AFC}" type="slidenum">
              <a:rPr lang="cs-CZ"/>
              <a:pPr/>
              <a:t>7</a:t>
            </a:fld>
            <a:endParaRPr lang="cs-CZ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i="1">
                <a:solidFill>
                  <a:srgbClr val="000099"/>
                </a:solidFill>
              </a:rPr>
              <a:t>…pokračování z předchozí strany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sz="2400" b="1">
                <a:solidFill>
                  <a:srgbClr val="000099"/>
                </a:solidFill>
              </a:rPr>
              <a:t>Čendův běh v Petrově – 75. ročník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>
                <a:solidFill>
                  <a:srgbClr val="000099"/>
                </a:solidFill>
              </a:rPr>
              <a:t>	84 účastníků, organizuje obec Petrov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b="1">
                <a:solidFill>
                  <a:srgbClr val="000099"/>
                </a:solidFill>
              </a:rPr>
              <a:t>Běh Lorenzovými sady – 71. ročník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>
                <a:solidFill>
                  <a:srgbClr val="000099"/>
                </a:solidFill>
              </a:rPr>
              <a:t>	83 účastníků, organizuje TJ KIN České Budějovice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b="1">
                <a:solidFill>
                  <a:srgbClr val="000099"/>
                </a:solidFill>
              </a:rPr>
              <a:t>Silniční běh kolem Hluboké – 70. ročník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>
                <a:solidFill>
                  <a:srgbClr val="000099"/>
                </a:solidFill>
              </a:rPr>
              <a:t>	40 účastníků, organizuje Spartak Třebíč</a:t>
            </a:r>
          </a:p>
          <a:p>
            <a:pPr>
              <a:lnSpc>
                <a:spcPct val="90000"/>
              </a:lnSpc>
            </a:pPr>
            <a:endParaRPr lang="cs-CZ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D8446-343D-4DF6-8B71-73DB63B3311B}" type="slidenum">
              <a:rPr lang="cs-CZ"/>
              <a:pPr/>
              <a:t>8</a:t>
            </a:fld>
            <a:endParaRPr lang="cs-CZ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2229" name="Picture 5" descr="Běchovice2_2008JČ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620713"/>
            <a:ext cx="8207375" cy="56086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D5DA-41FA-436F-B998-60F684B9FA65}" type="slidenum">
              <a:rPr lang="cs-CZ"/>
              <a:pPr/>
              <a:t>9</a:t>
            </a:fld>
            <a:endParaRPr lang="cs-CZ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i="1">
                <a:solidFill>
                  <a:srgbClr val="000099"/>
                </a:solidFill>
              </a:rPr>
              <a:t>Největší české běhy 2010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229600" cy="4851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cs-CZ" sz="1800" b="1">
                <a:solidFill>
                  <a:srgbClr val="000099"/>
                </a:solidFill>
              </a:rPr>
              <a:t>Název   			Počet	Datum	Počet	Pořadatel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800" b="1">
                <a:solidFill>
                  <a:srgbClr val="000099"/>
                </a:solidFill>
              </a:rPr>
              <a:t>závodu 			ročníků konání účast.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800">
                <a:solidFill>
                  <a:srgbClr val="000099"/>
                </a:solidFill>
              </a:rPr>
              <a:t>Maraton Praha			16	9.5.	11.743	PIM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800">
                <a:solidFill>
                  <a:srgbClr val="000099"/>
                </a:solidFill>
              </a:rPr>
              <a:t>Běh olympijského dne		21	23.6.	7.098?	TJ LS Ostrava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800">
                <a:solidFill>
                  <a:srgbClr val="000099"/>
                </a:solidFill>
              </a:rPr>
              <a:t>Hervis půlmaraton	11	27.3.	6.228	PIM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800">
                <a:solidFill>
                  <a:srgbClr val="000099"/>
                </a:solidFill>
              </a:rPr>
              <a:t>Tesco night GP		16	11.9.	5.635	PIM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800">
                <a:solidFill>
                  <a:srgbClr val="000099"/>
                </a:solidFill>
              </a:rPr>
              <a:t>Velká Kunratická		77	14.11.	3.037	Sp.Praha 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800">
                <a:solidFill>
                  <a:srgbClr val="000099"/>
                </a:solidFill>
              </a:rPr>
              <a:t>Hornická desítka		25	7.11.	1.439	Slezan Frýdek Mýstek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800">
                <a:solidFill>
                  <a:srgbClr val="000099"/>
                </a:solidFill>
              </a:rPr>
              <a:t>Běchovice		114	26.9.	1.200	SZ Běchovice a ČAS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800">
                <a:solidFill>
                  <a:srgbClr val="000099"/>
                </a:solidFill>
              </a:rPr>
              <a:t>Pardubický vinař. půlmar.	14	17.4.	1.016	O.Bujnoch a KPA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800">
                <a:solidFill>
                  <a:srgbClr val="000099"/>
                </a:solidFill>
              </a:rPr>
              <a:t>Okolo Hostivařské přehr.	12	5.12.	806? 	Liga 100 Praha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800">
                <a:solidFill>
                  <a:srgbClr val="000099"/>
                </a:solidFill>
              </a:rPr>
              <a:t>Velká Pardubická		41	18.10.	800	AC Pardubice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800">
                <a:solidFill>
                  <a:srgbClr val="000099"/>
                </a:solidFill>
              </a:rPr>
              <a:t>Pardubická devítka	8	29.4.	750	OSS Nývlz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800">
                <a:solidFill>
                  <a:srgbClr val="000099"/>
                </a:solidFill>
              </a:rPr>
              <a:t>Běh J. Kratochvílové	26	4.4.	664	Nadační fond BMJK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800">
                <a:solidFill>
                  <a:srgbClr val="000099"/>
                </a:solidFill>
              </a:rPr>
              <a:t>Posvícenský koláč	43	12.9.	620	Sokol Studenec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800" u="sng">
                <a:solidFill>
                  <a:srgbClr val="000099"/>
                </a:solidFill>
              </a:rPr>
              <a:t>Slovácký silniční běh	53	11.10.	610	Slov.Slávia U.Hradiště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800">
                <a:solidFill>
                  <a:srgbClr val="000099"/>
                </a:solidFill>
              </a:rPr>
              <a:t>Běh naděje (Terry Fox)	3	řada	29.900	Součást Skutky naděje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</TotalTime>
  <Words>329</Words>
  <Application>Microsoft Office PowerPoint</Application>
  <PresentationFormat>On-screen Show (4:3)</PresentationFormat>
  <Paragraphs>121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Arial Black</vt:lpstr>
      <vt:lpstr>Výchozí návrh</vt:lpstr>
      <vt:lpstr>BĚHÁNÍ NOVĚ  </vt:lpstr>
      <vt:lpstr>Běhání je fenomén  (prožívající ve světě dramatický rozkvět) </vt:lpstr>
      <vt:lpstr>Slide 3</vt:lpstr>
      <vt:lpstr>Nejdůležitější důvody, které přivádějí běžce na start</vt:lpstr>
      <vt:lpstr>Slide 5</vt:lpstr>
      <vt:lpstr>Nejstarší české běhy aneb máme být na co pyšní právem </vt:lpstr>
      <vt:lpstr>…pokračování z předchozí strany</vt:lpstr>
      <vt:lpstr>Slide 8</vt:lpstr>
      <vt:lpstr>Největší české běhy 2010</vt:lpstr>
      <vt:lpstr>Slide 10</vt:lpstr>
      <vt:lpstr>Diskuse o našich možnostech</vt:lpstr>
      <vt:lpstr>Nabídka toho, co ČAS umí</vt:lpstr>
      <vt:lpstr>Naše další možné směry spolupráce</vt:lpstr>
      <vt:lpstr>…pokračování z předchozí strany</vt:lpstr>
      <vt:lpstr>Nezapomenout</vt:lpstr>
      <vt:lpstr>Závěrem</vt:lpstr>
      <vt:lpstr>Slide 17</vt:lpstr>
    </vt:vector>
  </TitlesOfParts>
  <Company>ČAS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Martin Mastný</dc:creator>
  <cp:lastModifiedBy>Kratochvil, Miroslav</cp:lastModifiedBy>
  <cp:revision>59</cp:revision>
  <dcterms:created xsi:type="dcterms:W3CDTF">2009-12-15T14:04:21Z</dcterms:created>
  <dcterms:modified xsi:type="dcterms:W3CDTF">2010-05-22T13:07:29Z</dcterms:modified>
</cp:coreProperties>
</file>