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5"/>
  </p:notesMasterIdLst>
  <p:handoutMasterIdLst>
    <p:handoutMasterId r:id="rId6"/>
  </p:handoutMasterIdLst>
  <p:sldIdLst>
    <p:sldId id="261" r:id="rId3"/>
    <p:sldId id="260" r:id="rId4"/>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6600"/>
    <a:srgbClr val="F8F8F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85" autoAdjust="0"/>
    <p:restoredTop sz="93455" autoAdjust="0"/>
  </p:normalViewPr>
  <p:slideViewPr>
    <p:cSldViewPr>
      <p:cViewPr>
        <p:scale>
          <a:sx n="100" d="100"/>
          <a:sy n="100" d="100"/>
        </p:scale>
        <p:origin x="-384" y="-150"/>
      </p:cViewPr>
      <p:guideLst>
        <p:guide orient="horz" pos="2160"/>
        <p:guide pos="3120"/>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40" d="100"/>
          <a:sy n="40" d="100"/>
        </p:scale>
        <p:origin x="-2814" y="-126"/>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24" tIns="45712" rIns="91424" bIns="45712" rtlCol="0"/>
          <a:lstStyle>
            <a:lvl1pPr algn="l">
              <a:defRPr sz="1200"/>
            </a:lvl1pPr>
          </a:lstStyle>
          <a:p>
            <a:endParaRPr lang="cs-CZ"/>
          </a:p>
        </p:txBody>
      </p:sp>
      <p:sp>
        <p:nvSpPr>
          <p:cNvPr id="3" name="Date Placeholder 2"/>
          <p:cNvSpPr>
            <a:spLocks noGrp="1"/>
          </p:cNvSpPr>
          <p:nvPr>
            <p:ph type="dt" sz="quarter" idx="1"/>
          </p:nvPr>
        </p:nvSpPr>
        <p:spPr>
          <a:xfrm>
            <a:off x="3849689" y="0"/>
            <a:ext cx="2946400" cy="496888"/>
          </a:xfrm>
          <a:prstGeom prst="rect">
            <a:avLst/>
          </a:prstGeom>
        </p:spPr>
        <p:txBody>
          <a:bodyPr vert="horz" lIns="91424" tIns="45712" rIns="91424" bIns="45712" rtlCol="0"/>
          <a:lstStyle>
            <a:lvl1pPr algn="r">
              <a:defRPr sz="1200"/>
            </a:lvl1pPr>
          </a:lstStyle>
          <a:p>
            <a:fld id="{9601E73F-3C96-4CC4-8101-D4CC9ECB0AA1}" type="datetimeFigureOut">
              <a:rPr lang="cs-CZ" smtClean="0"/>
              <a:t>3.10.2014</a:t>
            </a:fld>
            <a:endParaRPr lang="cs-CZ"/>
          </a:p>
        </p:txBody>
      </p:sp>
      <p:sp>
        <p:nvSpPr>
          <p:cNvPr id="4" name="Footer Placeholder 3"/>
          <p:cNvSpPr>
            <a:spLocks noGrp="1"/>
          </p:cNvSpPr>
          <p:nvPr>
            <p:ph type="ftr" sz="quarter" idx="2"/>
          </p:nvPr>
        </p:nvSpPr>
        <p:spPr>
          <a:xfrm>
            <a:off x="0" y="9428164"/>
            <a:ext cx="2946400" cy="496887"/>
          </a:xfrm>
          <a:prstGeom prst="rect">
            <a:avLst/>
          </a:prstGeom>
        </p:spPr>
        <p:txBody>
          <a:bodyPr vert="horz" lIns="91424" tIns="45712" rIns="91424" bIns="45712" rtlCol="0" anchor="b"/>
          <a:lstStyle>
            <a:lvl1pPr algn="l">
              <a:defRPr sz="1200"/>
            </a:lvl1pPr>
          </a:lstStyle>
          <a:p>
            <a:endParaRPr lang="cs-CZ"/>
          </a:p>
        </p:txBody>
      </p:sp>
      <p:sp>
        <p:nvSpPr>
          <p:cNvPr id="5" name="Slide Number Placeholder 4"/>
          <p:cNvSpPr>
            <a:spLocks noGrp="1"/>
          </p:cNvSpPr>
          <p:nvPr>
            <p:ph type="sldNum" sz="quarter" idx="3"/>
          </p:nvPr>
        </p:nvSpPr>
        <p:spPr>
          <a:xfrm>
            <a:off x="3849689" y="9428164"/>
            <a:ext cx="2946400" cy="496887"/>
          </a:xfrm>
          <a:prstGeom prst="rect">
            <a:avLst/>
          </a:prstGeom>
        </p:spPr>
        <p:txBody>
          <a:bodyPr vert="horz" lIns="91424" tIns="45712" rIns="91424" bIns="45712" rtlCol="0" anchor="b"/>
          <a:lstStyle>
            <a:lvl1pPr algn="r">
              <a:defRPr sz="1200"/>
            </a:lvl1pPr>
          </a:lstStyle>
          <a:p>
            <a:fld id="{DE081395-14CD-406A-AC5C-3A7523D34066}" type="slidenum">
              <a:rPr lang="cs-CZ" smtClean="0"/>
              <a:t>‹#›</a:t>
            </a:fld>
            <a:endParaRPr lang="cs-CZ"/>
          </a:p>
        </p:txBody>
      </p:sp>
    </p:spTree>
    <p:extLst>
      <p:ext uri="{BB962C8B-B14F-4D97-AF65-F5344CB8AC3E}">
        <p14:creationId xmlns:p14="http://schemas.microsoft.com/office/powerpoint/2010/main" val="1597824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24" tIns="45712" rIns="91424" bIns="45712" rtlCol="0"/>
          <a:lstStyle>
            <a:lvl1pPr algn="l">
              <a:defRPr sz="1200"/>
            </a:lvl1pPr>
          </a:lstStyle>
          <a:p>
            <a:endParaRPr lang="cs-CZ"/>
          </a:p>
        </p:txBody>
      </p:sp>
      <p:sp>
        <p:nvSpPr>
          <p:cNvPr id="3" name="Zástupný symbol pro datum 2"/>
          <p:cNvSpPr>
            <a:spLocks noGrp="1"/>
          </p:cNvSpPr>
          <p:nvPr>
            <p:ph type="dt" idx="1"/>
          </p:nvPr>
        </p:nvSpPr>
        <p:spPr>
          <a:xfrm>
            <a:off x="3849689" y="0"/>
            <a:ext cx="2946400" cy="496888"/>
          </a:xfrm>
          <a:prstGeom prst="rect">
            <a:avLst/>
          </a:prstGeom>
        </p:spPr>
        <p:txBody>
          <a:bodyPr vert="horz" lIns="91424" tIns="45712" rIns="91424" bIns="45712" rtlCol="0"/>
          <a:lstStyle>
            <a:lvl1pPr algn="r">
              <a:defRPr sz="1200"/>
            </a:lvl1pPr>
          </a:lstStyle>
          <a:p>
            <a:fld id="{F1C8200D-0609-47F7-A64B-10ECB03AFEDB}" type="datetimeFigureOut">
              <a:rPr lang="cs-CZ" smtClean="0"/>
              <a:t>3.10.2014</a:t>
            </a:fld>
            <a:endParaRPr lang="cs-CZ"/>
          </a:p>
        </p:txBody>
      </p:sp>
      <p:sp>
        <p:nvSpPr>
          <p:cNvPr id="4" name="Zástupný symbol pro obrázek snímku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24" tIns="45712" rIns="91424" bIns="45712" rtlCol="0" anchor="ctr"/>
          <a:lstStyle/>
          <a:p>
            <a:endParaRPr lang="cs-CZ"/>
          </a:p>
        </p:txBody>
      </p:sp>
      <p:sp>
        <p:nvSpPr>
          <p:cNvPr id="5" name="Zástupný symbol pro poznámky 4"/>
          <p:cNvSpPr>
            <a:spLocks noGrp="1"/>
          </p:cNvSpPr>
          <p:nvPr>
            <p:ph type="body" sz="quarter" idx="3"/>
          </p:nvPr>
        </p:nvSpPr>
        <p:spPr>
          <a:xfrm>
            <a:off x="679451" y="4714876"/>
            <a:ext cx="5438775" cy="4467225"/>
          </a:xfrm>
          <a:prstGeom prst="rect">
            <a:avLst/>
          </a:prstGeom>
        </p:spPr>
        <p:txBody>
          <a:bodyPr vert="horz" lIns="91424" tIns="45712" rIns="91424" bIns="45712"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164"/>
            <a:ext cx="2946400" cy="496887"/>
          </a:xfrm>
          <a:prstGeom prst="rect">
            <a:avLst/>
          </a:prstGeom>
        </p:spPr>
        <p:txBody>
          <a:bodyPr vert="horz" lIns="91424" tIns="45712" rIns="91424" bIns="45712"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9" y="9428164"/>
            <a:ext cx="2946400" cy="496887"/>
          </a:xfrm>
          <a:prstGeom prst="rect">
            <a:avLst/>
          </a:prstGeom>
        </p:spPr>
        <p:txBody>
          <a:bodyPr vert="horz" lIns="91424" tIns="45712" rIns="91424" bIns="45712" rtlCol="0" anchor="b"/>
          <a:lstStyle>
            <a:lvl1pPr algn="r">
              <a:defRPr sz="1200"/>
            </a:lvl1pPr>
          </a:lstStyle>
          <a:p>
            <a:fld id="{4C649811-01EC-499B-98A8-4812AE3978D7}" type="slidenum">
              <a:rPr lang="cs-CZ" smtClean="0"/>
              <a:t>‹#›</a:t>
            </a:fld>
            <a:endParaRPr lang="cs-CZ"/>
          </a:p>
        </p:txBody>
      </p:sp>
    </p:spTree>
    <p:extLst>
      <p:ext uri="{BB962C8B-B14F-4D97-AF65-F5344CB8AC3E}">
        <p14:creationId xmlns:p14="http://schemas.microsoft.com/office/powerpoint/2010/main" val="1358529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C649811-01EC-499B-98A8-4812AE3978D7}" type="slidenum">
              <a:rPr lang="cs-CZ" smtClean="0"/>
              <a:t>1</a:t>
            </a:fld>
            <a:endParaRPr lang="cs-CZ"/>
          </a:p>
        </p:txBody>
      </p:sp>
    </p:spTree>
    <p:extLst>
      <p:ext uri="{BB962C8B-B14F-4D97-AF65-F5344CB8AC3E}">
        <p14:creationId xmlns:p14="http://schemas.microsoft.com/office/powerpoint/2010/main" val="2274999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7" name="Table 6"/>
          <p:cNvGraphicFramePr>
            <a:graphicFrameLocks noGrp="1"/>
          </p:cNvGraphicFramePr>
          <p:nvPr userDrawn="1">
            <p:extLst>
              <p:ext uri="{D42A27DB-BD31-4B8C-83A1-F6EECF244321}">
                <p14:modId xmlns:p14="http://schemas.microsoft.com/office/powerpoint/2010/main" val="2153383958"/>
              </p:ext>
            </p:extLst>
          </p:nvPr>
        </p:nvGraphicFramePr>
        <p:xfrm>
          <a:off x="152401" y="838200"/>
          <a:ext cx="9610923" cy="5867401"/>
        </p:xfrm>
        <a:graphic>
          <a:graphicData uri="http://schemas.openxmlformats.org/drawingml/2006/table">
            <a:tbl>
              <a:tblPr firstRow="1" bandRow="1">
                <a:tableStyleId>{2D5ABB26-0587-4C30-8999-92F81FD0307C}</a:tableStyleId>
              </a:tblPr>
              <a:tblGrid>
                <a:gridCol w="1372989"/>
                <a:gridCol w="1372989"/>
                <a:gridCol w="1372989"/>
                <a:gridCol w="1372989"/>
                <a:gridCol w="1372989"/>
                <a:gridCol w="1372989"/>
                <a:gridCol w="1372989"/>
              </a:tblGrid>
              <a:tr h="1313597">
                <a:tc>
                  <a:txBody>
                    <a:bodyPr/>
                    <a:lstStyle/>
                    <a:p>
                      <a:pPr algn="r"/>
                      <a:r>
                        <a:rPr lang="en-US" sz="900" b="1" dirty="0" err="1"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po</a:t>
                      </a:r>
                      <a:r>
                        <a:rPr lang="en-US"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a:t>
                      </a:r>
                      <a:r>
                        <a:rPr lang="cs-CZ"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29.</a:t>
                      </a:r>
                      <a:endParaRPr lang="en-US" sz="900" b="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ú</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30.</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1.</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čt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2.</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pá 3.</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so 4.</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ne 5.</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r>
              <a:tr h="1138451">
                <a:tc>
                  <a:txBody>
                    <a:bodyPr/>
                    <a:lstStyle/>
                    <a:p>
                      <a:pPr algn="r"/>
                      <a:r>
                        <a:rPr lang="en-US" sz="900" b="1" dirty="0" err="1"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po</a:t>
                      </a:r>
                      <a:r>
                        <a:rPr lang="en-US"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a:t>
                      </a:r>
                      <a:r>
                        <a:rPr lang="cs-CZ"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6.</a:t>
                      </a:r>
                      <a:endParaRPr lang="en-US" sz="900" b="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ú</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7.</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8.</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čt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9.</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pá</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10.</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so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11.</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ne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12.</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r>
              <a:tr h="1138451">
                <a:tc>
                  <a:txBody>
                    <a:bodyPr/>
                    <a:lstStyle/>
                    <a:p>
                      <a:pPr algn="r"/>
                      <a:r>
                        <a:rPr lang="en-US" sz="900" b="1" dirty="0" err="1"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po</a:t>
                      </a:r>
                      <a:r>
                        <a:rPr lang="en-US"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1</a:t>
                      </a:r>
                      <a:r>
                        <a:rPr lang="cs-CZ"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3.</a:t>
                      </a:r>
                      <a:endParaRPr lang="en-US" sz="900" b="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ú</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14.</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15.</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čt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16.</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pá</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17.</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so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18.</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ne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19.</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r>
              <a:tr h="1138451">
                <a:tc>
                  <a:txBody>
                    <a:bodyPr/>
                    <a:lstStyle/>
                    <a:p>
                      <a:pPr algn="r"/>
                      <a:r>
                        <a:rPr lang="cs-CZ"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po</a:t>
                      </a:r>
                      <a:r>
                        <a:rPr lang="cs-CZ" sz="900" b="1" baseline="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20.</a:t>
                      </a:r>
                      <a:endParaRPr lang="en-US" sz="900" b="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ú</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21.</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22.</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čt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23.</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pá 24.</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so 25.</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ne 26.</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r>
              <a:tr h="1138451">
                <a:tc>
                  <a:txBody>
                    <a:bodyPr/>
                    <a:lstStyle/>
                    <a:p>
                      <a:pPr algn="r"/>
                      <a:r>
                        <a:rPr lang="en-US" sz="900" b="1" dirty="0" err="1"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po</a:t>
                      </a:r>
                      <a:r>
                        <a:rPr lang="en-US"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a:t>
                      </a:r>
                      <a:r>
                        <a:rPr lang="cs-CZ" sz="9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27.</a:t>
                      </a:r>
                      <a:endParaRPr lang="en-US" sz="900" b="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ú</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28.</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29.</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1" u="none" strike="noStrike" kern="1200" cap="none" spc="0" normalizeH="0" baseline="0" noProof="0" dirty="0" err="1"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čt</a:t>
                      </a:r>
                      <a:r>
                        <a:rPr kumimoji="0" lang="en-US"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30.</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pá 31.</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so 1.</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cs-CZ" sz="900" b="1"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rPr>
                        <a:t>ne 2.</a:t>
                      </a:r>
                      <a:endParaRPr kumimoji="0" lang="en-US" sz="900" b="1" i="0" u="none" strike="noStrike" kern="1200" cap="none" spc="0" normalizeH="0" baseline="0" noProof="0" dirty="0" smtClean="0">
                        <a:ln>
                          <a:noFill/>
                        </a:ln>
                        <a:solidFill>
                          <a:schemeClr val="tx1">
                            <a:lumMod val="65000"/>
                            <a:lumOff val="35000"/>
                          </a:scheme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99060" marR="99060" anchor="b">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tcPr>
                </a:tc>
              </a:tr>
            </a:tbl>
          </a:graphicData>
        </a:graphic>
      </p:graphicFrame>
      <p:sp>
        <p:nvSpPr>
          <p:cNvPr id="13" name="TextBox 12"/>
          <p:cNvSpPr txBox="1"/>
          <p:nvPr userDrawn="1"/>
        </p:nvSpPr>
        <p:spPr>
          <a:xfrm>
            <a:off x="152400" y="152400"/>
            <a:ext cx="1676400"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1" i="0" dirty="0" smtClean="0">
                <a:solidFill>
                  <a:schemeClr val="tx1">
                    <a:lumMod val="75000"/>
                    <a:lumOff val="25000"/>
                  </a:schemeClr>
                </a:solidFill>
                <a:latin typeface="Tahoma" pitchFamily="34" charset="0"/>
                <a:ea typeface="Tahoma" pitchFamily="34" charset="0"/>
                <a:cs typeface="Tahoma" pitchFamily="34" charset="0"/>
              </a:rPr>
              <a:t>říjen</a:t>
            </a:r>
            <a:endParaRPr lang="en-US" sz="1800" b="1" i="0" dirty="0" smtClean="0">
              <a:solidFill>
                <a:schemeClr val="tx1">
                  <a:lumMod val="75000"/>
                  <a:lumOff val="25000"/>
                </a:schemeClr>
              </a:solidFill>
              <a:latin typeface="Tahoma" pitchFamily="34" charset="0"/>
              <a:ea typeface="Tahoma" pitchFamily="34" charset="0"/>
              <a:cs typeface="Tahoma" pitchFamily="34" charset="0"/>
            </a:endParaRPr>
          </a:p>
        </p:txBody>
      </p:sp>
      <p:sp>
        <p:nvSpPr>
          <p:cNvPr id="2" name="TextBox 1"/>
          <p:cNvSpPr txBox="1"/>
          <p:nvPr userDrawn="1"/>
        </p:nvSpPr>
        <p:spPr>
          <a:xfrm>
            <a:off x="5029200" y="0"/>
            <a:ext cx="2057400" cy="553998"/>
          </a:xfrm>
          <a:prstGeom prst="rect">
            <a:avLst/>
          </a:prstGeom>
          <a:solidFill>
            <a:schemeClr val="bg1"/>
          </a:solidFill>
        </p:spPr>
        <p:txBody>
          <a:bodyPr wrap="square" rtlCol="0">
            <a:spAutoFit/>
          </a:bodyPr>
          <a:lstStyle/>
          <a:p>
            <a:r>
              <a:rPr lang="en-US" sz="900" b="1"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SPORT</a:t>
            </a:r>
            <a:r>
              <a:rPr lang="en-US" sz="900" b="1"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LOUNGE</a:t>
            </a:r>
          </a:p>
          <a:p>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PO – P</a:t>
            </a:r>
            <a:r>
              <a:rPr lang="cs-CZ"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Á	8</a:t>
            </a:r>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:00 – 21:00</a:t>
            </a:r>
          </a:p>
          <a:p>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SO	10:00 – </a:t>
            </a:r>
            <a:r>
              <a:rPr lang="cs-CZ" sz="700" b="0" baseline="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15</a:t>
            </a:r>
            <a:r>
              <a:rPr lang="en-US" sz="700" b="0" baseline="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:00</a:t>
            </a:r>
            <a:endPar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NE 	ZAV</a:t>
            </a:r>
            <a:r>
              <a:rPr lang="cs-CZ"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Ř</a:t>
            </a:r>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ENO</a:t>
            </a:r>
            <a:endParaRPr lang="en-US" sz="700" b="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userDrawn="1"/>
        </p:nvSpPr>
        <p:spPr>
          <a:xfrm>
            <a:off x="6934200" y="0"/>
            <a:ext cx="2895600" cy="661720"/>
          </a:xfrm>
          <a:prstGeom prst="rect">
            <a:avLst/>
          </a:prstGeom>
          <a:solidFill>
            <a:schemeClr val="bg1"/>
          </a:solidFill>
        </p:spPr>
        <p:txBody>
          <a:bodyPr wrap="square" rtlCol="0">
            <a:spAutoFit/>
          </a:bodyPr>
          <a:lstStyle/>
          <a:p>
            <a:r>
              <a:rPr lang="cs-CZ" sz="900" b="1"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adidas running – </a:t>
            </a:r>
            <a:r>
              <a:rPr lang="en-US" sz="900" b="1"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PRAGUE MARATHON STORE</a:t>
            </a:r>
          </a:p>
          <a:p>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PO – P</a:t>
            </a:r>
            <a:r>
              <a:rPr lang="cs-CZ"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Á	</a:t>
            </a:r>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10:00 – 19:00</a:t>
            </a:r>
          </a:p>
          <a:p>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SO	10:00 </a:t>
            </a:r>
            <a:r>
              <a:rPr lang="en-US" sz="700" b="0" baseline="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14:00</a:t>
            </a:r>
            <a:endPar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NE 	ZAV</a:t>
            </a:r>
            <a:r>
              <a:rPr lang="cs-CZ"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Ř</a:t>
            </a:r>
            <a:r>
              <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ENO</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700" b="0" baseline="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9956F-2EB3-49F7-AAC3-FDC06CC94420}" type="datetimeFigureOut">
              <a:rPr lang="cs-CZ" smtClean="0"/>
              <a:t>3.10.2014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1930428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49956F-2EB3-49F7-AAC3-FDC06CC94420}" type="datetimeFigureOut">
              <a:rPr lang="cs-CZ" smtClean="0"/>
              <a:t>3.10.2014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3981577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49956F-2EB3-49F7-AAC3-FDC06CC94420}" type="datetimeFigureOut">
              <a:rPr lang="cs-CZ" smtClean="0"/>
              <a:t>3.10.2014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4128449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5E49956F-2EB3-49F7-AAC3-FDC06CC94420}" type="datetimeFigureOut">
              <a:rPr lang="cs-CZ" smtClean="0"/>
              <a:t>3.10.2014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2273659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5E49956F-2EB3-49F7-AAC3-FDC06CC94420}" type="datetimeFigureOut">
              <a:rPr lang="cs-CZ" smtClean="0"/>
              <a:t>3.10.2014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309459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4800" y="152400"/>
            <a:ext cx="1752600" cy="504318"/>
          </a:xfrm>
          <a:prstGeom prst="rect">
            <a:avLst/>
          </a:prstGeom>
        </p:spPr>
      </p:pic>
      <p:sp>
        <p:nvSpPr>
          <p:cNvPr id="3" name="Rectangle 2"/>
          <p:cNvSpPr/>
          <p:nvPr userDrawn="1"/>
        </p:nvSpPr>
        <p:spPr>
          <a:xfrm>
            <a:off x="76200" y="29082"/>
            <a:ext cx="3733800" cy="6567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70429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10610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5E49956F-2EB3-49F7-AAC3-FDC06CC94420}" type="datetimeFigureOut">
              <a:rPr lang="cs-CZ" smtClean="0"/>
              <a:t>3.10.2014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137312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5E49956F-2EB3-49F7-AAC3-FDC06CC94420}" type="datetimeFigureOut">
              <a:rPr lang="cs-CZ" smtClean="0"/>
              <a:t>3.10.2014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4082029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49956F-2EB3-49F7-AAC3-FDC06CC94420}" type="datetimeFigureOut">
              <a:rPr lang="cs-CZ" smtClean="0"/>
              <a:t>3.10.2014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190782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5E49956F-2EB3-49F7-AAC3-FDC06CC94420}" type="datetimeFigureOut">
              <a:rPr lang="cs-CZ" smtClean="0"/>
              <a:t>3.10.2014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547955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5E49956F-2EB3-49F7-AAC3-FDC06CC94420}" type="datetimeFigureOut">
              <a:rPr lang="cs-CZ" smtClean="0"/>
              <a:t>3.10.2014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2916780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5E49956F-2EB3-49F7-AAC3-FDC06CC94420}" type="datetimeFigureOut">
              <a:rPr lang="cs-CZ" smtClean="0"/>
              <a:t>3.10.2014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985FCA5-CD39-484D-ABE2-4EB9C988926B}" type="slidenum">
              <a:rPr lang="cs-CZ" smtClean="0"/>
              <a:t>‹#›</a:t>
            </a:fld>
            <a:endParaRPr lang="cs-CZ"/>
          </a:p>
        </p:txBody>
      </p:sp>
    </p:spTree>
    <p:extLst>
      <p:ext uri="{BB962C8B-B14F-4D97-AF65-F5344CB8AC3E}">
        <p14:creationId xmlns:p14="http://schemas.microsoft.com/office/powerpoint/2010/main" val="1367604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Lst>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49956F-2EB3-49F7-AAC3-FDC06CC94420}" type="datetimeFigureOut">
              <a:rPr lang="cs-CZ" smtClean="0"/>
              <a:t>3.10.2014</a:t>
            </a:fld>
            <a:endParaRPr lang="cs-CZ"/>
          </a:p>
        </p:txBody>
      </p:sp>
      <p:sp>
        <p:nvSpPr>
          <p:cNvPr id="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5FCA5-CD39-484D-ABE2-4EB9C988926B}" type="slidenum">
              <a:rPr lang="cs-CZ" smtClean="0"/>
              <a:t>‹#›</a:t>
            </a:fld>
            <a:endParaRPr lang="cs-CZ"/>
          </a:p>
        </p:txBody>
      </p:sp>
    </p:spTree>
    <p:extLst>
      <p:ext uri="{BB962C8B-B14F-4D97-AF65-F5344CB8AC3E}">
        <p14:creationId xmlns:p14="http://schemas.microsoft.com/office/powerpoint/2010/main" val="400614927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www.runningmall.cz/" TargetMode="External"/><Relationship Id="rId7" Type="http://schemas.openxmlformats.org/officeDocument/2006/relationships/image" Target="../media/image7.jp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61545973"/>
              </p:ext>
            </p:extLst>
          </p:nvPr>
        </p:nvGraphicFramePr>
        <p:xfrm>
          <a:off x="152400" y="838200"/>
          <a:ext cx="9610923" cy="5946997"/>
        </p:xfrm>
        <a:graphic>
          <a:graphicData uri="http://schemas.openxmlformats.org/drawingml/2006/table">
            <a:tbl>
              <a:tblPr firstRow="1" bandRow="1">
                <a:tableStyleId>{5940675A-B579-460E-94D1-54222C63F5DA}</a:tableStyleId>
              </a:tblPr>
              <a:tblGrid>
                <a:gridCol w="1372989"/>
                <a:gridCol w="1372989"/>
                <a:gridCol w="1368821"/>
                <a:gridCol w="1377157"/>
                <a:gridCol w="1372989"/>
                <a:gridCol w="1372989"/>
                <a:gridCol w="1372989"/>
              </a:tblGrid>
              <a:tr h="1295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17:30 – 18:30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začátečníci extra</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r>
                        <a:rPr lang="cs-CZ" sz="900" b="0" dirty="0" smtClean="0">
                          <a:solidFill>
                            <a:srgbClr val="FF0066"/>
                          </a:solidFill>
                          <a:latin typeface="Tahoma" pitchFamily="34" charset="0"/>
                          <a:ea typeface="Tahoma" pitchFamily="34" charset="0"/>
                          <a:cs typeface="Tahoma" pitchFamily="34" charset="0"/>
                        </a:rPr>
                        <a:t>volný běh –</a:t>
                      </a:r>
                      <a:r>
                        <a:rPr lang="cs-CZ" sz="900" b="0" baseline="0" dirty="0" smtClean="0">
                          <a:solidFill>
                            <a:srgbClr val="FF0066"/>
                          </a:solidFill>
                          <a:latin typeface="Tahoma" pitchFamily="34" charset="0"/>
                          <a:ea typeface="Tahoma" pitchFamily="34" charset="0"/>
                          <a:cs typeface="Tahoma" pitchFamily="34" charset="0"/>
                        </a:rPr>
                        <a:t> </a:t>
                      </a: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a:t>
                      </a:r>
                      <a:r>
                        <a:rPr kumimoji="0" lang="en-US" sz="90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šichni</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txBody>
                  <a:tcPr marL="45720" marR="4572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intervalový trénink</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všichni</a:t>
                      </a: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txBody>
                  <a:tcPr marL="45720" marR="4572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baseline="0" dirty="0" smtClean="0">
                          <a:solidFill>
                            <a:srgbClr val="FF0066"/>
                          </a:solidFill>
                          <a:latin typeface="Tahoma" pitchFamily="34" charset="0"/>
                          <a:ea typeface="Tahoma" pitchFamily="34" charset="0"/>
                          <a:cs typeface="Tahoma" pitchFamily="34" charset="0"/>
                        </a:rPr>
                        <a:t>Běžecká škola Prahy 7</a:t>
                      </a:r>
                      <a:r>
                        <a:rPr lang="cs-CZ" sz="900" b="0" dirty="0" smtClean="0">
                          <a:solidFill>
                            <a:srgbClr val="FF0066"/>
                          </a:solidFill>
                          <a:latin typeface="Tahoma" pitchFamily="34" charset="0"/>
                          <a:ea typeface="Tahoma" pitchFamily="34" charset="0"/>
                          <a:cs typeface="Tahoma" pitchFamily="34" charset="0"/>
                        </a:rPr>
                        <a:t> </a:t>
                      </a:r>
                    </a:p>
                    <a:p>
                      <a:pPr algn="l">
                        <a:lnSpc>
                          <a:spcPct val="100000"/>
                        </a:lnSpc>
                        <a:spcBef>
                          <a:spcPts val="0"/>
                        </a:spcBef>
                        <a:spcAft>
                          <a:spcPts val="0"/>
                        </a:spcAft>
                      </a:pPr>
                      <a:r>
                        <a:rPr lang="cs-CZ" sz="900" b="0" u="sng" dirty="0" smtClean="0">
                          <a:solidFill>
                            <a:srgbClr val="FF0066"/>
                          </a:solidFill>
                          <a:latin typeface="Tahoma" pitchFamily="34" charset="0"/>
                          <a:ea typeface="Tahoma" pitchFamily="34" charset="0"/>
                          <a:cs typeface="Tahoma" pitchFamily="34" charset="0"/>
                        </a:rPr>
                        <a:t>18</a:t>
                      </a:r>
                      <a:r>
                        <a:rPr lang="en-US" sz="900" b="0" u="sng" dirty="0" smtClean="0">
                          <a:solidFill>
                            <a:srgbClr val="FF0066"/>
                          </a:solidFill>
                          <a:latin typeface="Tahoma" pitchFamily="34" charset="0"/>
                          <a:ea typeface="Tahoma" pitchFamily="34" charset="0"/>
                          <a:cs typeface="Tahoma" pitchFamily="34" charset="0"/>
                        </a:rPr>
                        <a:t>:</a:t>
                      </a:r>
                      <a:r>
                        <a:rPr lang="cs-CZ" sz="900" b="0" u="sng" dirty="0" smtClean="0">
                          <a:solidFill>
                            <a:srgbClr val="FF0066"/>
                          </a:solidFill>
                          <a:latin typeface="Tahoma" pitchFamily="34" charset="0"/>
                          <a:ea typeface="Tahoma" pitchFamily="34" charset="0"/>
                          <a:cs typeface="Tahoma" pitchFamily="34" charset="0"/>
                        </a:rPr>
                        <a:t>0</a:t>
                      </a:r>
                      <a:r>
                        <a:rPr lang="en-US" sz="900" b="0" u="sng" dirty="0" smtClean="0">
                          <a:solidFill>
                            <a:srgbClr val="FF0066"/>
                          </a:solidFill>
                          <a:latin typeface="Tahoma" pitchFamily="34" charset="0"/>
                          <a:ea typeface="Tahoma" pitchFamily="34" charset="0"/>
                          <a:cs typeface="Tahoma" pitchFamily="34" charset="0"/>
                        </a:rPr>
                        <a:t>0 – </a:t>
                      </a:r>
                      <a:r>
                        <a:rPr lang="cs-CZ" sz="900" b="0" u="sng" dirty="0" smtClean="0">
                          <a:solidFill>
                            <a:srgbClr val="FF0066"/>
                          </a:solidFill>
                          <a:latin typeface="Tahoma" pitchFamily="34" charset="0"/>
                          <a:ea typeface="Tahoma" pitchFamily="34" charset="0"/>
                          <a:cs typeface="Tahoma" pitchFamily="34" charset="0"/>
                        </a:rPr>
                        <a:t>19:3</a:t>
                      </a:r>
                      <a:r>
                        <a:rPr lang="en-US" sz="900" b="0" u="sng" dirty="0" smtClean="0">
                          <a:solidFill>
                            <a:srgbClr val="FF0066"/>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FF0066"/>
                          </a:solidFill>
                          <a:latin typeface="Tahoma" pitchFamily="34" charset="0"/>
                          <a:ea typeface="Tahoma" pitchFamily="34" charset="0"/>
                          <a:cs typeface="Tahoma" pitchFamily="34" charset="0"/>
                        </a:rPr>
                        <a:t>běh: vytrvalost a síla</a:t>
                      </a:r>
                      <a:br>
                        <a:rPr lang="cs-CZ" sz="900" b="0" dirty="0" smtClean="0">
                          <a:solidFill>
                            <a:srgbClr val="FF0066"/>
                          </a:solidFill>
                          <a:latin typeface="Tahoma" pitchFamily="34" charset="0"/>
                          <a:ea typeface="Tahoma" pitchFamily="34" charset="0"/>
                          <a:cs typeface="Tahoma" pitchFamily="34" charset="0"/>
                        </a:rPr>
                      </a:br>
                      <a:r>
                        <a:rPr lang="cs-CZ" sz="900" b="0" u="sng" dirty="0" smtClean="0">
                          <a:solidFill>
                            <a:srgbClr val="7030A0"/>
                          </a:solidFill>
                          <a:latin typeface="Tahoma" pitchFamily="34" charset="0"/>
                          <a:ea typeface="Tahoma" pitchFamily="34" charset="0"/>
                          <a:cs typeface="Tahoma" pitchFamily="34" charset="0"/>
                        </a:rPr>
                        <a:t>19:45</a:t>
                      </a:r>
                      <a:r>
                        <a:rPr lang="en-US" sz="900" b="0" u="sng" dirty="0" smtClean="0">
                          <a:solidFill>
                            <a:srgbClr val="7030A0"/>
                          </a:solidFill>
                          <a:latin typeface="Tahoma" pitchFamily="34" charset="0"/>
                          <a:ea typeface="Tahoma" pitchFamily="34" charset="0"/>
                          <a:cs typeface="Tahoma" pitchFamily="34" charset="0"/>
                        </a:rPr>
                        <a:t> – 2</a:t>
                      </a:r>
                      <a:r>
                        <a:rPr lang="cs-CZ" sz="900" b="0" u="sng" dirty="0" smtClean="0">
                          <a:solidFill>
                            <a:srgbClr val="7030A0"/>
                          </a:solidFill>
                          <a:latin typeface="Tahoma" pitchFamily="34" charset="0"/>
                          <a:ea typeface="Tahoma" pitchFamily="34" charset="0"/>
                          <a:cs typeface="Tahoma" pitchFamily="34" charset="0"/>
                        </a:rPr>
                        <a:t>1:0</a:t>
                      </a:r>
                      <a:r>
                        <a:rPr lang="en-US" sz="900" b="0" u="sng" dirty="0" smtClean="0">
                          <a:solidFill>
                            <a:srgbClr val="7030A0"/>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7030A0"/>
                          </a:solidFill>
                          <a:latin typeface="Tahoma" pitchFamily="34" charset="0"/>
                          <a:ea typeface="Tahoma" pitchFamily="34" charset="0"/>
                          <a:cs typeface="Tahoma" pitchFamily="34" charset="0"/>
                        </a:rPr>
                        <a:t>běžecká</a:t>
                      </a:r>
                      <a:r>
                        <a:rPr lang="cs-CZ" sz="900" b="0" baseline="0" dirty="0" smtClean="0">
                          <a:solidFill>
                            <a:srgbClr val="7030A0"/>
                          </a:solidFill>
                          <a:latin typeface="Tahoma" pitchFamily="34" charset="0"/>
                          <a:ea typeface="Tahoma" pitchFamily="34" charset="0"/>
                          <a:cs typeface="Tahoma" pitchFamily="34" charset="0"/>
                        </a:rPr>
                        <a:t> jóga</a:t>
                      </a:r>
                      <a:endParaRPr lang="cs-CZ" sz="900" b="0" dirty="0" smtClean="0">
                        <a:solidFill>
                          <a:srgbClr val="7030A0"/>
                        </a:solidFill>
                        <a:latin typeface="Tahoma" pitchFamily="34" charset="0"/>
                        <a:ea typeface="Tahoma" pitchFamily="34" charset="0"/>
                        <a:cs typeface="Tahoma" pitchFamily="34" charset="0"/>
                      </a:endParaRPr>
                    </a:p>
                  </a:txBody>
                  <a:tcPr marL="45720" marR="4572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9:00 - 10:30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fartlek</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cs-CZ" sz="900" b="0" u="sng" dirty="0" smtClean="0">
                          <a:solidFill>
                            <a:srgbClr val="0070C0"/>
                          </a:solidFill>
                          <a:latin typeface="Tahoma" pitchFamily="34" charset="0"/>
                          <a:ea typeface="Tahoma" pitchFamily="34" charset="0"/>
                          <a:cs typeface="Tahoma" pitchFamily="34" charset="0"/>
                        </a:rPr>
                        <a:t>pouze pro přihlášené členy PIM BK</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 </a:t>
                      </a:r>
                      <a:endPar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běžecký styl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všichni</a:t>
                      </a:r>
                    </a:p>
                  </a:txBody>
                  <a:tcPr marL="45720" marR="4572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18:00 -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předzávodní rozcvička / tempový trénink</a:t>
                      </a:r>
                      <a:endPar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všichni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txBody>
                  <a:tcPr marL="45720" marR="4572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1</a:t>
                      </a:r>
                      <a:r>
                        <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:00 -</a:t>
                      </a:r>
                      <a:r>
                        <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14</a:t>
                      </a:r>
                      <a:r>
                        <a:rPr kumimoji="0" lang="pt-BR"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PIM BĚŽECKÝ KLUB NA ZÁVODĚ:</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Běžecký den Velvary</a:t>
                      </a:r>
                    </a:p>
                  </a:txBody>
                  <a:tcPr marL="45720" marR="4572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RUNNING MALL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MÁ </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ZAV</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Ř</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EN</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O</a:t>
                      </a:r>
                      <a:endParaRPr lang="en-US" sz="900" b="1" dirty="0" smtClean="0"/>
                    </a:p>
                  </a:txBody>
                  <a:tcPr marL="45720" marR="4572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r>
              <a:tr h="11826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17:30 – 18:30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začátečníci extra </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r>
                        <a:rPr lang="cs-CZ" sz="900" b="0" dirty="0" smtClean="0">
                          <a:solidFill>
                            <a:srgbClr val="FF0066"/>
                          </a:solidFill>
                          <a:latin typeface="Tahoma" pitchFamily="34" charset="0"/>
                          <a:ea typeface="Tahoma" pitchFamily="34" charset="0"/>
                          <a:cs typeface="Tahoma" pitchFamily="34" charset="0"/>
                        </a:rPr>
                        <a:t>volný běh  </a:t>
                      </a:r>
                    </a:p>
                    <a:p>
                      <a:pPr algn="l"/>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a:t>
                      </a:r>
                      <a:r>
                        <a:rPr kumimoji="0" lang="en-US" sz="90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šichni</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tempový trénink</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a:t>
                      </a: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šichni</a:t>
                      </a: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20:00 </a:t>
                      </a:r>
                      <a:r>
                        <a:rPr kumimoji="0" lang="cs-CZ"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PŘEDNÁŠKA – MUDr. Petr Homoláč: Rizika běhu</a:t>
                      </a:r>
                      <a:endParaRPr kumimoji="0" lang="en-US"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0"/>
                        </a:spcBef>
                        <a:spcAft>
                          <a:spcPts val="0"/>
                        </a:spcAft>
                      </a:pPr>
                      <a:r>
                        <a:rPr lang="cs-CZ" sz="900" b="0" u="sng" dirty="0" smtClean="0">
                          <a:solidFill>
                            <a:srgbClr val="FF0066"/>
                          </a:solidFill>
                          <a:latin typeface="Tahoma" pitchFamily="34" charset="0"/>
                          <a:ea typeface="Tahoma" pitchFamily="34" charset="0"/>
                          <a:cs typeface="Tahoma" pitchFamily="34" charset="0"/>
                        </a:rPr>
                        <a:t>18</a:t>
                      </a:r>
                      <a:r>
                        <a:rPr lang="en-US" sz="900" b="0" u="sng" dirty="0" smtClean="0">
                          <a:solidFill>
                            <a:srgbClr val="FF0066"/>
                          </a:solidFill>
                          <a:latin typeface="Tahoma" pitchFamily="34" charset="0"/>
                          <a:ea typeface="Tahoma" pitchFamily="34" charset="0"/>
                          <a:cs typeface="Tahoma" pitchFamily="34" charset="0"/>
                        </a:rPr>
                        <a:t>:</a:t>
                      </a:r>
                      <a:r>
                        <a:rPr lang="cs-CZ" sz="900" b="0" u="sng" dirty="0" smtClean="0">
                          <a:solidFill>
                            <a:srgbClr val="FF0066"/>
                          </a:solidFill>
                          <a:latin typeface="Tahoma" pitchFamily="34" charset="0"/>
                          <a:ea typeface="Tahoma" pitchFamily="34" charset="0"/>
                          <a:cs typeface="Tahoma" pitchFamily="34" charset="0"/>
                        </a:rPr>
                        <a:t>0</a:t>
                      </a:r>
                      <a:r>
                        <a:rPr lang="en-US" sz="900" b="0" u="sng" dirty="0" smtClean="0">
                          <a:solidFill>
                            <a:srgbClr val="FF0066"/>
                          </a:solidFill>
                          <a:latin typeface="Tahoma" pitchFamily="34" charset="0"/>
                          <a:ea typeface="Tahoma" pitchFamily="34" charset="0"/>
                          <a:cs typeface="Tahoma" pitchFamily="34" charset="0"/>
                        </a:rPr>
                        <a:t>0 – </a:t>
                      </a:r>
                      <a:r>
                        <a:rPr lang="cs-CZ" sz="900" b="0" u="sng" dirty="0" smtClean="0">
                          <a:solidFill>
                            <a:srgbClr val="FF0066"/>
                          </a:solidFill>
                          <a:latin typeface="Tahoma" pitchFamily="34" charset="0"/>
                          <a:ea typeface="Tahoma" pitchFamily="34" charset="0"/>
                          <a:cs typeface="Tahoma" pitchFamily="34" charset="0"/>
                        </a:rPr>
                        <a:t>19:3</a:t>
                      </a:r>
                      <a:r>
                        <a:rPr lang="en-US" sz="900" b="0" u="sng" dirty="0" smtClean="0">
                          <a:solidFill>
                            <a:srgbClr val="FF0066"/>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FF0066"/>
                          </a:solidFill>
                          <a:latin typeface="Tahoma" pitchFamily="34" charset="0"/>
                          <a:ea typeface="Tahoma" pitchFamily="34" charset="0"/>
                          <a:cs typeface="Tahoma" pitchFamily="34" charset="0"/>
                        </a:rPr>
                        <a:t>kopce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všichni</a:t>
                      </a:r>
                    </a:p>
                    <a:p>
                      <a:pPr algn="l">
                        <a:lnSpc>
                          <a:spcPct val="100000"/>
                        </a:lnSpc>
                        <a:spcBef>
                          <a:spcPts val="300"/>
                        </a:spcBef>
                        <a:spcAft>
                          <a:spcPts val="0"/>
                        </a:spcAft>
                      </a:pPr>
                      <a:r>
                        <a:rPr lang="cs-CZ" sz="900" b="0" u="sng" dirty="0" smtClean="0">
                          <a:solidFill>
                            <a:srgbClr val="7030A0"/>
                          </a:solidFill>
                          <a:latin typeface="Tahoma" pitchFamily="34" charset="0"/>
                          <a:ea typeface="Tahoma" pitchFamily="34" charset="0"/>
                          <a:cs typeface="Tahoma" pitchFamily="34" charset="0"/>
                        </a:rPr>
                        <a:t>19:45</a:t>
                      </a:r>
                      <a:r>
                        <a:rPr lang="en-US" sz="900" b="0" u="sng" dirty="0" smtClean="0">
                          <a:solidFill>
                            <a:srgbClr val="7030A0"/>
                          </a:solidFill>
                          <a:latin typeface="Tahoma" pitchFamily="34" charset="0"/>
                          <a:ea typeface="Tahoma" pitchFamily="34" charset="0"/>
                          <a:cs typeface="Tahoma" pitchFamily="34" charset="0"/>
                        </a:rPr>
                        <a:t> – 2</a:t>
                      </a:r>
                      <a:r>
                        <a:rPr lang="cs-CZ" sz="900" b="0" u="sng" dirty="0" smtClean="0">
                          <a:solidFill>
                            <a:srgbClr val="7030A0"/>
                          </a:solidFill>
                          <a:latin typeface="Tahoma" pitchFamily="34" charset="0"/>
                          <a:ea typeface="Tahoma" pitchFamily="34" charset="0"/>
                          <a:cs typeface="Tahoma" pitchFamily="34" charset="0"/>
                        </a:rPr>
                        <a:t>1:0</a:t>
                      </a:r>
                      <a:r>
                        <a:rPr lang="en-US" sz="900" b="0" u="sng" dirty="0" smtClean="0">
                          <a:solidFill>
                            <a:srgbClr val="7030A0"/>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7030A0"/>
                          </a:solidFill>
                          <a:latin typeface="Tahoma" pitchFamily="34" charset="0"/>
                          <a:ea typeface="Tahoma" pitchFamily="34" charset="0"/>
                          <a:cs typeface="Tahoma" pitchFamily="34" charset="0"/>
                        </a:rPr>
                        <a:t>běžecká</a:t>
                      </a:r>
                      <a:r>
                        <a:rPr lang="cs-CZ" sz="900" b="0" baseline="0" dirty="0" smtClean="0">
                          <a:solidFill>
                            <a:srgbClr val="7030A0"/>
                          </a:solidFill>
                          <a:latin typeface="Tahoma" pitchFamily="34" charset="0"/>
                          <a:ea typeface="Tahoma" pitchFamily="34" charset="0"/>
                          <a:cs typeface="Tahoma" pitchFamily="34" charset="0"/>
                        </a:rPr>
                        <a:t> jóga</a:t>
                      </a:r>
                      <a:endParaRPr lang="cs-CZ" sz="900" b="0" dirty="0" smtClean="0">
                        <a:solidFill>
                          <a:srgbClr val="7030A0"/>
                        </a:solidFill>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p>
                      <a:pPr algn="l">
                        <a:lnSpc>
                          <a:spcPct val="100000"/>
                        </a:lnSpc>
                        <a:spcBef>
                          <a:spcPts val="0"/>
                        </a:spcBef>
                        <a:spcAft>
                          <a:spcPts val="0"/>
                        </a:spcAft>
                      </a:pPr>
                      <a:endParaRPr lang="cs-CZ" sz="900" b="0" dirty="0" smtClean="0">
                        <a:solidFill>
                          <a:srgbClr val="7030A0"/>
                        </a:solidFill>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9:00 - 10:30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8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běžecký styl a schody</a:t>
                      </a:r>
                      <a:endParaRPr kumimoji="0" lang="en-US" sz="8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cs-CZ" sz="800" b="0" u="sng" dirty="0" smtClean="0">
                          <a:solidFill>
                            <a:srgbClr val="0070C0"/>
                          </a:solidFill>
                          <a:latin typeface="Tahoma" pitchFamily="34" charset="0"/>
                          <a:ea typeface="Tahoma" pitchFamily="34" charset="0"/>
                          <a:cs typeface="Tahoma" pitchFamily="34" charset="0"/>
                        </a:rPr>
                        <a:t>pro přihlášené členy BK</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pt-BR"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a:t>
                      </a:r>
                      <a:r>
                        <a:rPr kumimoji="0" lang="cs-CZ"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6</a:t>
                      </a:r>
                      <a:r>
                        <a:rPr kumimoji="0" lang="pt-BR"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a:t>
                      </a:r>
                      <a:r>
                        <a:rPr kumimoji="0" lang="cs-CZ"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pt-BR"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pt-BR" sz="8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lnSpc>
                          <a:spcPct val="100000"/>
                        </a:lnSpc>
                        <a:spcBef>
                          <a:spcPts val="0"/>
                        </a:spcBef>
                        <a:spcAft>
                          <a:spcPts val="0"/>
                        </a:spcAft>
                      </a:pPr>
                      <a:r>
                        <a:rPr lang="cs-CZ" sz="800" b="0" baseline="0" dirty="0" smtClean="0">
                          <a:solidFill>
                            <a:srgbClr val="FF0066"/>
                          </a:solidFill>
                          <a:latin typeface="Tahoma" pitchFamily="34" charset="0"/>
                          <a:ea typeface="Tahoma" pitchFamily="34" charset="0"/>
                          <a:cs typeface="Tahoma" pitchFamily="34" charset="0"/>
                        </a:rPr>
                        <a:t>Běžecká škola Prahy 7: běh s radním T. Kaštovským </a:t>
                      </a:r>
                      <a:endParaRPr lang="cs-CZ" sz="800" b="0" dirty="0" smtClean="0">
                        <a:solidFill>
                          <a:srgbClr val="FF0066"/>
                        </a:solidFill>
                        <a:latin typeface="Tahoma" pitchFamily="34" charset="0"/>
                        <a:ea typeface="Tahoma" pitchFamily="34" charset="0"/>
                        <a:cs typeface="Tahoma" pitchFamily="34" charset="0"/>
                      </a:endParaRPr>
                    </a:p>
                    <a:p>
                      <a:pPr algn="l">
                        <a:lnSpc>
                          <a:spcPct val="100000"/>
                        </a:lnSpc>
                        <a:spcBef>
                          <a:spcPts val="0"/>
                        </a:spcBef>
                        <a:spcAft>
                          <a:spcPts val="0"/>
                        </a:spcAft>
                      </a:pPr>
                      <a:r>
                        <a:rPr lang="en-US" sz="800" b="0" u="sng" dirty="0" smtClean="0">
                          <a:solidFill>
                            <a:srgbClr val="FF0066"/>
                          </a:solidFill>
                          <a:latin typeface="Tahoma" pitchFamily="34" charset="0"/>
                          <a:ea typeface="Tahoma" pitchFamily="34" charset="0"/>
                          <a:cs typeface="Tahoma" pitchFamily="34" charset="0"/>
                        </a:rPr>
                        <a:t>18:</a:t>
                      </a:r>
                      <a:r>
                        <a:rPr lang="cs-CZ" sz="800" b="0" u="sng" dirty="0" smtClean="0">
                          <a:solidFill>
                            <a:srgbClr val="FF0066"/>
                          </a:solidFill>
                          <a:latin typeface="Tahoma" pitchFamily="34" charset="0"/>
                          <a:ea typeface="Tahoma" pitchFamily="34" charset="0"/>
                          <a:cs typeface="Tahoma" pitchFamily="34" charset="0"/>
                        </a:rPr>
                        <a:t>3</a:t>
                      </a:r>
                      <a:r>
                        <a:rPr lang="en-US" sz="800" b="0" u="sng" dirty="0" smtClean="0">
                          <a:solidFill>
                            <a:srgbClr val="FF0066"/>
                          </a:solidFill>
                          <a:latin typeface="Tahoma" pitchFamily="34" charset="0"/>
                          <a:ea typeface="Tahoma" pitchFamily="34" charset="0"/>
                          <a:cs typeface="Tahoma" pitchFamily="34" charset="0"/>
                        </a:rPr>
                        <a:t>0 - </a:t>
                      </a:r>
                      <a:r>
                        <a:rPr lang="cs-CZ" sz="800" b="0" u="sng" dirty="0" smtClean="0">
                          <a:solidFill>
                            <a:srgbClr val="FF0066"/>
                          </a:solidFill>
                          <a:latin typeface="Tahoma" pitchFamily="34" charset="0"/>
                          <a:ea typeface="Tahoma" pitchFamily="34" charset="0"/>
                          <a:cs typeface="Tahoma" pitchFamily="34" charset="0"/>
                        </a:rPr>
                        <a:t>20</a:t>
                      </a:r>
                      <a:r>
                        <a:rPr lang="en-US" sz="800" b="0" u="sng" dirty="0" smtClean="0">
                          <a:solidFill>
                            <a:srgbClr val="FF0066"/>
                          </a:solidFill>
                          <a:latin typeface="Tahoma" pitchFamily="34" charset="0"/>
                          <a:ea typeface="Tahoma" pitchFamily="34" charset="0"/>
                          <a:cs typeface="Tahoma" pitchFamily="34" charset="0"/>
                        </a:rPr>
                        <a:t>:</a:t>
                      </a:r>
                      <a:r>
                        <a:rPr lang="cs-CZ" sz="800" b="0" u="sng" dirty="0" smtClean="0">
                          <a:solidFill>
                            <a:srgbClr val="FF0066"/>
                          </a:solidFill>
                          <a:latin typeface="Tahoma" pitchFamily="34" charset="0"/>
                          <a:ea typeface="Tahoma" pitchFamily="34" charset="0"/>
                          <a:cs typeface="Tahoma" pitchFamily="34" charset="0"/>
                        </a:rPr>
                        <a:t>0</a:t>
                      </a:r>
                      <a:r>
                        <a:rPr lang="en-US" sz="800" b="0" u="sng" dirty="0" smtClean="0">
                          <a:solidFill>
                            <a:srgbClr val="FF0066"/>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800" b="0" strike="noStrike" dirty="0" smtClean="0">
                          <a:solidFill>
                            <a:srgbClr val="FF0066"/>
                          </a:solidFill>
                          <a:latin typeface="Tahoma" pitchFamily="34" charset="0"/>
                          <a:ea typeface="Tahoma" pitchFamily="34" charset="0"/>
                          <a:cs typeface="Tahoma" pitchFamily="34" charset="0"/>
                        </a:rPr>
                        <a:t>Cooperův test:</a:t>
                      </a:r>
                      <a:r>
                        <a:rPr lang="cs-CZ" sz="800" b="0" strike="noStrike" baseline="0" dirty="0" smtClean="0">
                          <a:solidFill>
                            <a:srgbClr val="FF0066"/>
                          </a:solidFill>
                          <a:latin typeface="Tahoma" pitchFamily="34" charset="0"/>
                          <a:ea typeface="Tahoma" pitchFamily="34" charset="0"/>
                          <a:cs typeface="Tahoma" pitchFamily="34" charset="0"/>
                        </a:rPr>
                        <a:t>trénink s maratonci pro New York</a:t>
                      </a:r>
                      <a:endParaRPr lang="en-US" sz="800" b="0" strike="noStrike" baseline="0" dirty="0" smtClean="0">
                        <a:solidFill>
                          <a:srgbClr val="FF0066"/>
                        </a:solidFill>
                        <a:latin typeface="Tahoma" pitchFamily="34" charset="0"/>
                        <a:ea typeface="Tahoma" pitchFamily="34" charset="0"/>
                        <a:cs typeface="Tahoma" pitchFamily="34" charset="0"/>
                      </a:endParaRPr>
                    </a:p>
                    <a:p>
                      <a:pPr algn="l">
                        <a:lnSpc>
                          <a:spcPct val="100000"/>
                        </a:lnSpc>
                        <a:spcBef>
                          <a:spcPts val="0"/>
                        </a:spcBef>
                        <a:spcAft>
                          <a:spcPts val="0"/>
                        </a:spcAft>
                      </a:pPr>
                      <a:endParaRPr kumimoji="0" lang="en-US" sz="900" b="0" i="0" u="none" strike="noStrike" kern="1200" cap="none" spc="0" normalizeH="0" baseline="0" noProof="0" dirty="0" smtClean="0">
                        <a:ln>
                          <a:noFill/>
                        </a:ln>
                        <a:solidFill>
                          <a:schemeClr val="tx1">
                            <a:lumMod val="75000"/>
                            <a:lumOff val="25000"/>
                          </a:schemeClr>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18:00 -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19:30</a:t>
                      </a:r>
                      <a:endPar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dlouhý běh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začátečníci a mírně pokročilí</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12:00</a:t>
                      </a:r>
                      <a:endPar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dlouhý běh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pokročilí</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RUNNING MALL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MÁ </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ZAV</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Ř</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EN</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O</a:t>
                      </a:r>
                      <a:endParaRPr lang="en-US" sz="900" dirty="0" smtClean="0"/>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263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17:30 – 18:30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začátečníci extra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r>
                        <a:rPr lang="cs-CZ" sz="900" b="0" dirty="0" smtClean="0">
                          <a:solidFill>
                            <a:srgbClr val="FF0066"/>
                          </a:solidFill>
                          <a:latin typeface="Tahoma" pitchFamily="34" charset="0"/>
                          <a:ea typeface="Tahoma" pitchFamily="34" charset="0"/>
                          <a:cs typeface="Tahoma" pitchFamily="34" charset="0"/>
                        </a:rPr>
                        <a:t>volný běh  </a:t>
                      </a:r>
                    </a:p>
                    <a:p>
                      <a:pPr algn="l"/>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a:t>
                      </a:r>
                      <a:r>
                        <a:rPr kumimoji="0" lang="en-US" sz="90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šichni</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88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intervalový trénink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88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a:t>
                      </a:r>
                      <a:r>
                        <a:rPr kumimoji="0" lang="en-US" sz="88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šichni</a:t>
                      </a: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0"/>
                        </a:spcBef>
                        <a:spcAft>
                          <a:spcPts val="0"/>
                        </a:spcAft>
                      </a:pPr>
                      <a:r>
                        <a:rPr lang="cs-CZ" sz="900" b="0" u="sng" dirty="0" smtClean="0">
                          <a:solidFill>
                            <a:srgbClr val="FF0066"/>
                          </a:solidFill>
                          <a:latin typeface="Tahoma" pitchFamily="34" charset="0"/>
                          <a:ea typeface="Tahoma" pitchFamily="34" charset="0"/>
                          <a:cs typeface="Tahoma" pitchFamily="34" charset="0"/>
                        </a:rPr>
                        <a:t>18</a:t>
                      </a:r>
                      <a:r>
                        <a:rPr lang="en-US" sz="900" b="0" u="sng" dirty="0" smtClean="0">
                          <a:solidFill>
                            <a:srgbClr val="FF0066"/>
                          </a:solidFill>
                          <a:latin typeface="Tahoma" pitchFamily="34" charset="0"/>
                          <a:ea typeface="Tahoma" pitchFamily="34" charset="0"/>
                          <a:cs typeface="Tahoma" pitchFamily="34" charset="0"/>
                        </a:rPr>
                        <a:t>:</a:t>
                      </a:r>
                      <a:r>
                        <a:rPr lang="cs-CZ" sz="900" b="0" u="sng" dirty="0" smtClean="0">
                          <a:solidFill>
                            <a:srgbClr val="FF0066"/>
                          </a:solidFill>
                          <a:latin typeface="Tahoma" pitchFamily="34" charset="0"/>
                          <a:ea typeface="Tahoma" pitchFamily="34" charset="0"/>
                          <a:cs typeface="Tahoma" pitchFamily="34" charset="0"/>
                        </a:rPr>
                        <a:t>0</a:t>
                      </a:r>
                      <a:r>
                        <a:rPr lang="en-US" sz="900" b="0" u="sng" dirty="0" smtClean="0">
                          <a:solidFill>
                            <a:srgbClr val="FF0066"/>
                          </a:solidFill>
                          <a:latin typeface="Tahoma" pitchFamily="34" charset="0"/>
                          <a:ea typeface="Tahoma" pitchFamily="34" charset="0"/>
                          <a:cs typeface="Tahoma" pitchFamily="34" charset="0"/>
                        </a:rPr>
                        <a:t>0 – </a:t>
                      </a:r>
                      <a:r>
                        <a:rPr lang="cs-CZ" sz="900" b="0" u="sng" dirty="0" smtClean="0">
                          <a:solidFill>
                            <a:srgbClr val="FF0066"/>
                          </a:solidFill>
                          <a:latin typeface="Tahoma" pitchFamily="34" charset="0"/>
                          <a:ea typeface="Tahoma" pitchFamily="34" charset="0"/>
                          <a:cs typeface="Tahoma" pitchFamily="34" charset="0"/>
                        </a:rPr>
                        <a:t>19:3</a:t>
                      </a:r>
                      <a:r>
                        <a:rPr lang="en-US" sz="900" b="0" u="sng" dirty="0" smtClean="0">
                          <a:solidFill>
                            <a:srgbClr val="FF0066"/>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FF0066"/>
                          </a:solidFill>
                          <a:latin typeface="Tahoma" pitchFamily="34" charset="0"/>
                          <a:ea typeface="Tahoma" pitchFamily="34" charset="0"/>
                          <a:cs typeface="Tahoma" pitchFamily="34" charset="0"/>
                        </a:rPr>
                        <a:t>běh: vytrvalost a síla</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smtClean="0">
                          <a:ln>
                            <a:noFill/>
                          </a:ln>
                          <a:solidFill>
                            <a:srgbClr val="FF0066"/>
                          </a:solidFill>
                          <a:effectLst/>
                          <a:uLnTx/>
                          <a:uFillTx/>
                          <a:latin typeface="Tahoma" pitchFamily="34" charset="0"/>
                          <a:ea typeface="Tahoma" pitchFamily="34" charset="0"/>
                          <a:cs typeface="Tahoma" pitchFamily="34" charset="0"/>
                        </a:rPr>
                        <a:t>0</a:t>
                      </a:r>
                      <a:endPar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algn="l">
                        <a:lnSpc>
                          <a:spcPct val="100000"/>
                        </a:lnSpc>
                        <a:spcBef>
                          <a:spcPts val="0"/>
                        </a:spcBef>
                        <a:spcAft>
                          <a:spcPts val="0"/>
                        </a:spcAft>
                      </a:pPr>
                      <a:r>
                        <a:rPr lang="cs-CZ" sz="900" b="0" baseline="0" dirty="0" smtClean="0">
                          <a:solidFill>
                            <a:srgbClr val="FF0066"/>
                          </a:solidFill>
                          <a:latin typeface="Tahoma" pitchFamily="34" charset="0"/>
                          <a:ea typeface="Tahoma" pitchFamily="34" charset="0"/>
                          <a:cs typeface="Tahoma" pitchFamily="34" charset="0"/>
                        </a:rPr>
                        <a:t>Běžecká škola Prahy 7</a:t>
                      </a:r>
                      <a:r>
                        <a:rPr lang="cs-CZ" sz="900" b="0" dirty="0" smtClean="0">
                          <a:solidFill>
                            <a:srgbClr val="FF0066"/>
                          </a:solidFill>
                          <a:latin typeface="Tahoma" pitchFamily="34" charset="0"/>
                          <a:ea typeface="Tahoma" pitchFamily="34" charset="0"/>
                          <a:cs typeface="Tahoma" pitchFamily="34" charset="0"/>
                        </a:rPr>
                        <a:t> </a:t>
                      </a:r>
                    </a:p>
                    <a:p>
                      <a:pPr algn="l">
                        <a:lnSpc>
                          <a:spcPct val="100000"/>
                        </a:lnSpc>
                        <a:spcBef>
                          <a:spcPts val="300"/>
                        </a:spcBef>
                        <a:spcAft>
                          <a:spcPts val="0"/>
                        </a:spcAft>
                      </a:pPr>
                      <a:r>
                        <a:rPr lang="cs-CZ" sz="900" b="0" u="sng" dirty="0" smtClean="0">
                          <a:solidFill>
                            <a:srgbClr val="7030A0"/>
                          </a:solidFill>
                          <a:latin typeface="Tahoma" pitchFamily="34" charset="0"/>
                          <a:ea typeface="Tahoma" pitchFamily="34" charset="0"/>
                          <a:cs typeface="Tahoma" pitchFamily="34" charset="0"/>
                        </a:rPr>
                        <a:t>19:45</a:t>
                      </a:r>
                      <a:r>
                        <a:rPr lang="en-US" sz="900" b="0" u="sng" dirty="0" smtClean="0">
                          <a:solidFill>
                            <a:srgbClr val="7030A0"/>
                          </a:solidFill>
                          <a:latin typeface="Tahoma" pitchFamily="34" charset="0"/>
                          <a:ea typeface="Tahoma" pitchFamily="34" charset="0"/>
                          <a:cs typeface="Tahoma" pitchFamily="34" charset="0"/>
                        </a:rPr>
                        <a:t> – 2</a:t>
                      </a:r>
                      <a:r>
                        <a:rPr lang="cs-CZ" sz="900" b="0" u="sng" dirty="0" smtClean="0">
                          <a:solidFill>
                            <a:srgbClr val="7030A0"/>
                          </a:solidFill>
                          <a:latin typeface="Tahoma" pitchFamily="34" charset="0"/>
                          <a:ea typeface="Tahoma" pitchFamily="34" charset="0"/>
                          <a:cs typeface="Tahoma" pitchFamily="34" charset="0"/>
                        </a:rPr>
                        <a:t>1:0</a:t>
                      </a:r>
                      <a:r>
                        <a:rPr lang="en-US" sz="900" b="0" u="sng" dirty="0" smtClean="0">
                          <a:solidFill>
                            <a:srgbClr val="7030A0"/>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7030A0"/>
                          </a:solidFill>
                          <a:latin typeface="Tahoma" pitchFamily="34" charset="0"/>
                          <a:ea typeface="Tahoma" pitchFamily="34" charset="0"/>
                          <a:cs typeface="Tahoma" pitchFamily="34" charset="0"/>
                        </a:rPr>
                        <a:t>běžecká</a:t>
                      </a:r>
                      <a:r>
                        <a:rPr lang="cs-CZ" sz="900" b="0" baseline="0" dirty="0" smtClean="0">
                          <a:solidFill>
                            <a:srgbClr val="7030A0"/>
                          </a:solidFill>
                          <a:latin typeface="Tahoma" pitchFamily="34" charset="0"/>
                          <a:ea typeface="Tahoma" pitchFamily="34" charset="0"/>
                          <a:cs typeface="Tahoma" pitchFamily="34" charset="0"/>
                        </a:rPr>
                        <a:t> jóga</a:t>
                      </a:r>
                      <a:endParaRPr lang="cs-CZ" sz="900" b="0" dirty="0" smtClean="0">
                        <a:solidFill>
                          <a:srgbClr val="7030A0"/>
                        </a:solidFill>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0"/>
                        </a:spcBef>
                        <a:spcAft>
                          <a:spcPts val="0"/>
                        </a:spcAft>
                      </a:pPr>
                      <a:r>
                        <a:rPr lang="cs-CZ" sz="900" b="0" u="sng" dirty="0" smtClean="0">
                          <a:solidFill>
                            <a:srgbClr val="FF0066"/>
                          </a:solidFill>
                          <a:latin typeface="Tahoma" pitchFamily="34" charset="0"/>
                          <a:ea typeface="Tahoma" pitchFamily="34" charset="0"/>
                          <a:cs typeface="Tahoma" pitchFamily="34" charset="0"/>
                        </a:rPr>
                        <a:t>18</a:t>
                      </a:r>
                      <a:r>
                        <a:rPr lang="en-US" sz="900" b="0" u="sng" dirty="0" smtClean="0">
                          <a:solidFill>
                            <a:srgbClr val="FF0066"/>
                          </a:solidFill>
                          <a:latin typeface="Tahoma" pitchFamily="34" charset="0"/>
                          <a:ea typeface="Tahoma" pitchFamily="34" charset="0"/>
                          <a:cs typeface="Tahoma" pitchFamily="34" charset="0"/>
                        </a:rPr>
                        <a:t>:</a:t>
                      </a:r>
                      <a:r>
                        <a:rPr lang="cs-CZ" sz="900" b="0" u="sng" dirty="0" smtClean="0">
                          <a:solidFill>
                            <a:srgbClr val="FF0066"/>
                          </a:solidFill>
                          <a:latin typeface="Tahoma" pitchFamily="34" charset="0"/>
                          <a:ea typeface="Tahoma" pitchFamily="34" charset="0"/>
                          <a:cs typeface="Tahoma" pitchFamily="34" charset="0"/>
                        </a:rPr>
                        <a:t>3</a:t>
                      </a:r>
                      <a:r>
                        <a:rPr lang="en-US" sz="900" b="0" u="sng" dirty="0" smtClean="0">
                          <a:solidFill>
                            <a:srgbClr val="FF0066"/>
                          </a:solidFill>
                          <a:latin typeface="Tahoma" pitchFamily="34" charset="0"/>
                          <a:ea typeface="Tahoma" pitchFamily="34" charset="0"/>
                          <a:cs typeface="Tahoma" pitchFamily="34" charset="0"/>
                        </a:rPr>
                        <a:t>0 – </a:t>
                      </a:r>
                      <a:r>
                        <a:rPr lang="cs-CZ" sz="900" b="0" u="sng" dirty="0" smtClean="0">
                          <a:solidFill>
                            <a:srgbClr val="FF0066"/>
                          </a:solidFill>
                          <a:latin typeface="Tahoma" pitchFamily="34" charset="0"/>
                          <a:ea typeface="Tahoma" pitchFamily="34" charset="0"/>
                          <a:cs typeface="Tahoma" pitchFamily="34" charset="0"/>
                        </a:rPr>
                        <a:t>19:3</a:t>
                      </a:r>
                      <a:r>
                        <a:rPr lang="en-US" sz="900" b="0" u="sng" dirty="0" smtClean="0">
                          <a:solidFill>
                            <a:srgbClr val="FF0066"/>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FF0066"/>
                          </a:solidFill>
                          <a:latin typeface="Tahoma" pitchFamily="34" charset="0"/>
                          <a:ea typeface="Tahoma" pitchFamily="34" charset="0"/>
                          <a:cs typeface="Tahoma" pitchFamily="34" charset="0"/>
                        </a:rPr>
                        <a:t>běžecký</a:t>
                      </a:r>
                      <a:r>
                        <a:rPr lang="cs-CZ" sz="900" b="0" baseline="0" dirty="0" smtClean="0">
                          <a:solidFill>
                            <a:srgbClr val="FF0066"/>
                          </a:solidFill>
                          <a:latin typeface="Tahoma" pitchFamily="34" charset="0"/>
                          <a:ea typeface="Tahoma" pitchFamily="34" charset="0"/>
                          <a:cs typeface="Tahoma" pitchFamily="34" charset="0"/>
                        </a:rPr>
                        <a:t> styl</a:t>
                      </a:r>
                      <a:endParaRPr lang="cs-CZ" sz="900" b="0" dirty="0" smtClean="0">
                        <a:solidFill>
                          <a:srgbClr val="FF0066"/>
                        </a:solidFill>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300"/>
                        </a:spcBef>
                        <a:spcAft>
                          <a:spcPts val="0"/>
                        </a:spcAft>
                        <a:buClrTx/>
                        <a:buSzTx/>
                        <a:buFontTx/>
                        <a:buNone/>
                        <a:tabLst/>
                        <a:defRPr/>
                      </a:pPr>
                      <a:endPar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18:00 -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19:30</a:t>
                      </a:r>
                      <a:endPar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předzávodní rozcvička/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tempový běh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 </a:t>
                      </a: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1</a:t>
                      </a:r>
                      <a:r>
                        <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:00 -</a:t>
                      </a:r>
                      <a:r>
                        <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14</a:t>
                      </a:r>
                      <a:r>
                        <a:rPr kumimoji="0" lang="pt-BR"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PIM BĚŽECKÝ KLUB NA ZÁVODĚ:</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Maraton ve Stromovce</a:t>
                      </a: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8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8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8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RUNNING MALL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8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MÁ </a:t>
                      </a:r>
                      <a:r>
                        <a:rPr kumimoji="0" lang="en-US" sz="8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ZAV</a:t>
                      </a:r>
                      <a:r>
                        <a:rPr kumimoji="0" lang="cs-CZ" sz="8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Ř</a:t>
                      </a:r>
                      <a:r>
                        <a:rPr kumimoji="0" lang="en-US" sz="8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EN</a:t>
                      </a:r>
                      <a:r>
                        <a:rPr kumimoji="0" lang="cs-CZ" sz="8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O</a:t>
                      </a:r>
                      <a:endParaRPr lang="en-US" sz="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091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17:30 – 18:30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začátečníci extra</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r>
                        <a:rPr lang="cs-CZ" sz="900" b="0" dirty="0" smtClean="0">
                          <a:solidFill>
                            <a:srgbClr val="FF0066"/>
                          </a:solidFill>
                          <a:latin typeface="Tahoma" pitchFamily="34" charset="0"/>
                          <a:ea typeface="Tahoma" pitchFamily="34" charset="0"/>
                          <a:cs typeface="Tahoma" pitchFamily="34" charset="0"/>
                        </a:rPr>
                        <a:t>volný běh</a:t>
                      </a:r>
                    </a:p>
                    <a:p>
                      <a:pPr marL="0" marR="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a:t>
                      </a:r>
                      <a:r>
                        <a:rPr kumimoji="0" lang="en-US" sz="90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šichni</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algn="l"/>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tempový běh: trénink s maratonci pro New York</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20:00 </a:t>
                      </a:r>
                      <a:r>
                        <a:rPr kumimoji="0" lang="cs-CZ"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rPr>
                        <a:t>PŘEDNÁŠKA – Jakub Podaný: Výběr a příprava potravin</a:t>
                      </a: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200"/>
                        </a:spcBef>
                        <a:spcAft>
                          <a:spcPts val="0"/>
                        </a:spcAft>
                      </a:pPr>
                      <a:r>
                        <a:rPr lang="cs-CZ" sz="900" b="0" u="sng" dirty="0" smtClean="0">
                          <a:solidFill>
                            <a:srgbClr val="FF0066"/>
                          </a:solidFill>
                          <a:latin typeface="Tahoma" pitchFamily="34" charset="0"/>
                          <a:ea typeface="Tahoma" pitchFamily="34" charset="0"/>
                          <a:cs typeface="Tahoma" pitchFamily="34" charset="0"/>
                        </a:rPr>
                        <a:t>18</a:t>
                      </a:r>
                      <a:r>
                        <a:rPr lang="en-US" sz="900" b="0" u="sng" dirty="0" smtClean="0">
                          <a:solidFill>
                            <a:srgbClr val="FF0066"/>
                          </a:solidFill>
                          <a:latin typeface="Tahoma" pitchFamily="34" charset="0"/>
                          <a:ea typeface="Tahoma" pitchFamily="34" charset="0"/>
                          <a:cs typeface="Tahoma" pitchFamily="34" charset="0"/>
                        </a:rPr>
                        <a:t>:</a:t>
                      </a:r>
                      <a:r>
                        <a:rPr lang="cs-CZ" sz="900" b="0" u="sng" dirty="0" smtClean="0">
                          <a:solidFill>
                            <a:srgbClr val="FF0066"/>
                          </a:solidFill>
                          <a:latin typeface="Tahoma" pitchFamily="34" charset="0"/>
                          <a:ea typeface="Tahoma" pitchFamily="34" charset="0"/>
                          <a:cs typeface="Tahoma" pitchFamily="34" charset="0"/>
                        </a:rPr>
                        <a:t>0</a:t>
                      </a:r>
                      <a:r>
                        <a:rPr lang="en-US" sz="900" b="0" u="sng" dirty="0" smtClean="0">
                          <a:solidFill>
                            <a:srgbClr val="FF0066"/>
                          </a:solidFill>
                          <a:latin typeface="Tahoma" pitchFamily="34" charset="0"/>
                          <a:ea typeface="Tahoma" pitchFamily="34" charset="0"/>
                          <a:cs typeface="Tahoma" pitchFamily="34" charset="0"/>
                        </a:rPr>
                        <a:t>0 – </a:t>
                      </a:r>
                      <a:r>
                        <a:rPr lang="cs-CZ" sz="900" b="0" u="sng" dirty="0" smtClean="0">
                          <a:solidFill>
                            <a:srgbClr val="FF0066"/>
                          </a:solidFill>
                          <a:latin typeface="Tahoma" pitchFamily="34" charset="0"/>
                          <a:ea typeface="Tahoma" pitchFamily="34" charset="0"/>
                          <a:cs typeface="Tahoma" pitchFamily="34" charset="0"/>
                        </a:rPr>
                        <a:t>19:3</a:t>
                      </a:r>
                      <a:r>
                        <a:rPr lang="en-US" sz="900" b="0" u="sng" dirty="0" smtClean="0">
                          <a:solidFill>
                            <a:srgbClr val="FF0066"/>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FF0066"/>
                          </a:solidFill>
                          <a:latin typeface="Tahoma" pitchFamily="34" charset="0"/>
                          <a:ea typeface="Tahoma" pitchFamily="34" charset="0"/>
                          <a:cs typeface="Tahoma" pitchFamily="34" charset="0"/>
                        </a:rPr>
                        <a:t>běh: vytrvalost a síla</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baseline="0" dirty="0" smtClean="0">
                          <a:solidFill>
                            <a:srgbClr val="FF0066"/>
                          </a:solidFill>
                          <a:latin typeface="Tahoma" pitchFamily="34" charset="0"/>
                          <a:ea typeface="Tahoma" pitchFamily="34" charset="0"/>
                          <a:cs typeface="Tahoma" pitchFamily="34" charset="0"/>
                        </a:rPr>
                        <a:t>Běžecká škola Prahy 7</a:t>
                      </a:r>
                      <a:r>
                        <a:rPr lang="cs-CZ" sz="900" b="0" dirty="0" smtClean="0">
                          <a:solidFill>
                            <a:srgbClr val="FF0066"/>
                          </a:solidFill>
                          <a:latin typeface="Tahoma" pitchFamily="34" charset="0"/>
                          <a:ea typeface="Tahoma" pitchFamily="34" charset="0"/>
                          <a:cs typeface="Tahoma" pitchFamily="34" charset="0"/>
                        </a:rPr>
                        <a:t> </a:t>
                      </a:r>
                    </a:p>
                    <a:p>
                      <a:pPr algn="l">
                        <a:lnSpc>
                          <a:spcPct val="100000"/>
                        </a:lnSpc>
                        <a:spcBef>
                          <a:spcPts val="300"/>
                        </a:spcBef>
                        <a:spcAft>
                          <a:spcPts val="0"/>
                        </a:spcAft>
                      </a:pPr>
                      <a:r>
                        <a:rPr lang="cs-CZ" sz="900" b="0" u="sng" dirty="0" smtClean="0">
                          <a:solidFill>
                            <a:srgbClr val="7030A0"/>
                          </a:solidFill>
                          <a:latin typeface="Tahoma" pitchFamily="34" charset="0"/>
                          <a:ea typeface="Tahoma" pitchFamily="34" charset="0"/>
                          <a:cs typeface="Tahoma" pitchFamily="34" charset="0"/>
                        </a:rPr>
                        <a:t>19:45</a:t>
                      </a:r>
                      <a:r>
                        <a:rPr lang="en-US" sz="900" b="0" u="sng" dirty="0" smtClean="0">
                          <a:solidFill>
                            <a:srgbClr val="7030A0"/>
                          </a:solidFill>
                          <a:latin typeface="Tahoma" pitchFamily="34" charset="0"/>
                          <a:ea typeface="Tahoma" pitchFamily="34" charset="0"/>
                          <a:cs typeface="Tahoma" pitchFamily="34" charset="0"/>
                        </a:rPr>
                        <a:t> – 2</a:t>
                      </a:r>
                      <a:r>
                        <a:rPr lang="cs-CZ" sz="900" b="0" u="sng" dirty="0" smtClean="0">
                          <a:solidFill>
                            <a:srgbClr val="7030A0"/>
                          </a:solidFill>
                          <a:latin typeface="Tahoma" pitchFamily="34" charset="0"/>
                          <a:ea typeface="Tahoma" pitchFamily="34" charset="0"/>
                          <a:cs typeface="Tahoma" pitchFamily="34" charset="0"/>
                        </a:rPr>
                        <a:t>1:0</a:t>
                      </a:r>
                      <a:r>
                        <a:rPr lang="en-US" sz="900" b="0" u="sng" dirty="0" smtClean="0">
                          <a:solidFill>
                            <a:srgbClr val="7030A0"/>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7030A0"/>
                          </a:solidFill>
                          <a:latin typeface="Tahoma" pitchFamily="34" charset="0"/>
                          <a:ea typeface="Tahoma" pitchFamily="34" charset="0"/>
                          <a:cs typeface="Tahoma" pitchFamily="34" charset="0"/>
                        </a:rPr>
                        <a:t>běžecká</a:t>
                      </a:r>
                      <a:r>
                        <a:rPr lang="cs-CZ" sz="900" b="0" baseline="0" dirty="0" smtClean="0">
                          <a:solidFill>
                            <a:srgbClr val="7030A0"/>
                          </a:solidFill>
                          <a:latin typeface="Tahoma" pitchFamily="34" charset="0"/>
                          <a:ea typeface="Tahoma" pitchFamily="34" charset="0"/>
                          <a:cs typeface="Tahoma" pitchFamily="34" charset="0"/>
                        </a:rPr>
                        <a:t> jóga</a:t>
                      </a:r>
                      <a:endParaRPr lang="cs-CZ" sz="900" b="0" dirty="0" smtClean="0">
                        <a:solidFill>
                          <a:srgbClr val="7030A0"/>
                        </a:solidFill>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9:00 - 10:30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err="1" smtClean="0">
                          <a:ln>
                            <a:noFill/>
                          </a:ln>
                          <a:solidFill>
                            <a:srgbClr val="FF0066"/>
                          </a:solidFill>
                          <a:effectLst/>
                          <a:uLnTx/>
                          <a:uFillTx/>
                          <a:latin typeface="Tahoma" pitchFamily="34" charset="0"/>
                          <a:ea typeface="Tahoma" pitchFamily="34" charset="0"/>
                          <a:cs typeface="Tahoma" pitchFamily="34" charset="0"/>
                        </a:rPr>
                        <a:t>i</a:t>
                      </a: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ntervalový trénin</a:t>
                      </a:r>
                      <a:r>
                        <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k</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900" b="0" u="sng" dirty="0" smtClean="0">
                          <a:solidFill>
                            <a:srgbClr val="0070C0"/>
                          </a:solidFill>
                          <a:latin typeface="Tahoma" pitchFamily="34" charset="0"/>
                          <a:ea typeface="Tahoma" pitchFamily="34" charset="0"/>
                          <a:cs typeface="Tahoma" pitchFamily="34" charset="0"/>
                        </a:rPr>
                        <a:t>pouze pro přihlášené členy PIM BK</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 </a:t>
                      </a:r>
                      <a:endPar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Kopce </a:t>
                      </a: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a:t>
                      </a:r>
                      <a:r>
                        <a:rPr kumimoji="0" lang="en-US" sz="90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šichni</a:t>
                      </a: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p>
                      <a:pPr algn="l">
                        <a:lnSpc>
                          <a:spcPct val="100000"/>
                        </a:lnSpc>
                        <a:spcBef>
                          <a:spcPts val="0"/>
                        </a:spcBef>
                        <a:spcAft>
                          <a:spcPts val="0"/>
                        </a:spcAft>
                      </a:pPr>
                      <a:endParaRPr lang="cs-CZ" sz="900" b="0" u="sng" dirty="0" smtClean="0">
                        <a:solidFill>
                          <a:srgbClr val="FF0066"/>
                        </a:solidFill>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18:00 -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19:30</a:t>
                      </a:r>
                      <a:endPar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dlouhý běh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začátečníci a mírně pokročilí</a:t>
                      </a: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11</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víkendový běh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všichni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RUNNING MALL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MÁ </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ZAV</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Ř</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EN</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O</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0991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17:30 – 18:30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začátečníci extra</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r>
                        <a:rPr lang="cs-CZ" sz="900" b="0" dirty="0" smtClean="0">
                          <a:solidFill>
                            <a:srgbClr val="FF0066"/>
                          </a:solidFill>
                          <a:latin typeface="Tahoma" pitchFamily="34" charset="0"/>
                          <a:ea typeface="Tahoma" pitchFamily="34" charset="0"/>
                          <a:cs typeface="Tahoma" pitchFamily="34" charset="0"/>
                        </a:rPr>
                        <a:t>volný běh –</a:t>
                      </a:r>
                      <a:r>
                        <a:rPr lang="cs-CZ" sz="900" b="0" baseline="0" dirty="0" smtClean="0">
                          <a:solidFill>
                            <a:srgbClr val="FF0066"/>
                          </a:solidFill>
                          <a:latin typeface="Tahoma" pitchFamily="34" charset="0"/>
                          <a:ea typeface="Tahoma" pitchFamily="34" charset="0"/>
                          <a:cs typeface="Tahoma" pitchFamily="34" charset="0"/>
                        </a:rPr>
                        <a:t> </a:t>
                      </a: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a:t>
                      </a:r>
                      <a:r>
                        <a:rPr kumimoji="0" lang="en-US" sz="90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šichni</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STÁTNÍ SVÁTEK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RUNNING MALL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MÁ </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ZAV</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Ř</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EN</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O</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0"/>
                        </a:spcBef>
                        <a:spcAft>
                          <a:spcPts val="0"/>
                        </a:spcAft>
                      </a:pPr>
                      <a:r>
                        <a:rPr lang="cs-CZ" sz="900" b="0" u="sng" dirty="0" smtClean="0">
                          <a:solidFill>
                            <a:srgbClr val="FF0066"/>
                          </a:solidFill>
                          <a:latin typeface="Tahoma" pitchFamily="34" charset="0"/>
                          <a:ea typeface="Tahoma" pitchFamily="34" charset="0"/>
                          <a:cs typeface="Tahoma" pitchFamily="34" charset="0"/>
                        </a:rPr>
                        <a:t>18</a:t>
                      </a:r>
                      <a:r>
                        <a:rPr lang="en-US" sz="900" b="0" u="sng" dirty="0" smtClean="0">
                          <a:solidFill>
                            <a:srgbClr val="FF0066"/>
                          </a:solidFill>
                          <a:latin typeface="Tahoma" pitchFamily="34" charset="0"/>
                          <a:ea typeface="Tahoma" pitchFamily="34" charset="0"/>
                          <a:cs typeface="Tahoma" pitchFamily="34" charset="0"/>
                        </a:rPr>
                        <a:t>:</a:t>
                      </a:r>
                      <a:r>
                        <a:rPr lang="cs-CZ" sz="900" b="0" u="sng" dirty="0" smtClean="0">
                          <a:solidFill>
                            <a:srgbClr val="FF0066"/>
                          </a:solidFill>
                          <a:latin typeface="Tahoma" pitchFamily="34" charset="0"/>
                          <a:ea typeface="Tahoma" pitchFamily="34" charset="0"/>
                          <a:cs typeface="Tahoma" pitchFamily="34" charset="0"/>
                        </a:rPr>
                        <a:t>0</a:t>
                      </a:r>
                      <a:r>
                        <a:rPr lang="en-US" sz="900" b="0" u="sng" dirty="0" smtClean="0">
                          <a:solidFill>
                            <a:srgbClr val="FF0066"/>
                          </a:solidFill>
                          <a:latin typeface="Tahoma" pitchFamily="34" charset="0"/>
                          <a:ea typeface="Tahoma" pitchFamily="34" charset="0"/>
                          <a:cs typeface="Tahoma" pitchFamily="34" charset="0"/>
                        </a:rPr>
                        <a:t>0 – </a:t>
                      </a:r>
                      <a:r>
                        <a:rPr lang="cs-CZ" sz="900" b="0" u="sng" dirty="0" smtClean="0">
                          <a:solidFill>
                            <a:srgbClr val="FF0066"/>
                          </a:solidFill>
                          <a:latin typeface="Tahoma" pitchFamily="34" charset="0"/>
                          <a:ea typeface="Tahoma" pitchFamily="34" charset="0"/>
                          <a:cs typeface="Tahoma" pitchFamily="34" charset="0"/>
                        </a:rPr>
                        <a:t>19:3</a:t>
                      </a:r>
                      <a:r>
                        <a:rPr lang="en-US" sz="900" b="0" u="sng" dirty="0" smtClean="0">
                          <a:solidFill>
                            <a:srgbClr val="FF0066"/>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FF0066"/>
                          </a:solidFill>
                          <a:latin typeface="Tahoma" pitchFamily="34" charset="0"/>
                          <a:ea typeface="Tahoma" pitchFamily="34" charset="0"/>
                          <a:cs typeface="Tahoma" pitchFamily="34" charset="0"/>
                        </a:rPr>
                        <a:t>běh: vytrvalost a síla</a:t>
                      </a:r>
                    </a:p>
                    <a:p>
                      <a:pPr marL="0" marR="0" lvl="0" indent="0" algn="l" defTabSz="914400" rtl="0" eaLnBrk="1" fontAlgn="auto" latinLnBrk="0" hangingPunct="1">
                        <a:lnSpc>
                          <a:spcPct val="100000"/>
                        </a:lnSpc>
                        <a:spcBef>
                          <a:spcPts val="30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baseline="0" dirty="0" smtClean="0">
                          <a:solidFill>
                            <a:srgbClr val="FF0066"/>
                          </a:solidFill>
                          <a:latin typeface="Tahoma" pitchFamily="34" charset="0"/>
                          <a:ea typeface="Tahoma" pitchFamily="34" charset="0"/>
                          <a:cs typeface="Tahoma" pitchFamily="34" charset="0"/>
                        </a:rPr>
                        <a:t>Běžecká škola Prahy 7</a:t>
                      </a:r>
                      <a:r>
                        <a:rPr lang="cs-CZ" sz="900" b="0" dirty="0" smtClean="0">
                          <a:solidFill>
                            <a:srgbClr val="FF0066"/>
                          </a:solidFill>
                          <a:latin typeface="Tahoma" pitchFamily="34" charset="0"/>
                          <a:ea typeface="Tahoma" pitchFamily="34" charset="0"/>
                          <a:cs typeface="Tahoma" pitchFamily="34" charset="0"/>
                        </a:rPr>
                        <a:t> </a:t>
                      </a:r>
                    </a:p>
                    <a:p>
                      <a:pPr algn="l">
                        <a:lnSpc>
                          <a:spcPct val="100000"/>
                        </a:lnSpc>
                        <a:spcBef>
                          <a:spcPts val="300"/>
                        </a:spcBef>
                        <a:spcAft>
                          <a:spcPts val="0"/>
                        </a:spcAft>
                      </a:pPr>
                      <a:r>
                        <a:rPr lang="cs-CZ" sz="900" b="0" u="sng" dirty="0" smtClean="0">
                          <a:solidFill>
                            <a:srgbClr val="7030A0"/>
                          </a:solidFill>
                          <a:latin typeface="Tahoma" pitchFamily="34" charset="0"/>
                          <a:ea typeface="Tahoma" pitchFamily="34" charset="0"/>
                          <a:cs typeface="Tahoma" pitchFamily="34" charset="0"/>
                        </a:rPr>
                        <a:t>19:45</a:t>
                      </a:r>
                      <a:r>
                        <a:rPr lang="en-US" sz="900" b="0" u="sng" dirty="0" smtClean="0">
                          <a:solidFill>
                            <a:srgbClr val="7030A0"/>
                          </a:solidFill>
                          <a:latin typeface="Tahoma" pitchFamily="34" charset="0"/>
                          <a:ea typeface="Tahoma" pitchFamily="34" charset="0"/>
                          <a:cs typeface="Tahoma" pitchFamily="34" charset="0"/>
                        </a:rPr>
                        <a:t> – 2</a:t>
                      </a:r>
                      <a:r>
                        <a:rPr lang="cs-CZ" sz="900" b="0" u="sng" dirty="0" smtClean="0">
                          <a:solidFill>
                            <a:srgbClr val="7030A0"/>
                          </a:solidFill>
                          <a:latin typeface="Tahoma" pitchFamily="34" charset="0"/>
                          <a:ea typeface="Tahoma" pitchFamily="34" charset="0"/>
                          <a:cs typeface="Tahoma" pitchFamily="34" charset="0"/>
                        </a:rPr>
                        <a:t>1:0</a:t>
                      </a:r>
                      <a:r>
                        <a:rPr lang="en-US" sz="900" b="0" u="sng" dirty="0" smtClean="0">
                          <a:solidFill>
                            <a:srgbClr val="7030A0"/>
                          </a:solidFill>
                          <a:latin typeface="Tahoma" pitchFamily="34" charset="0"/>
                          <a:ea typeface="Tahoma" pitchFamily="34" charset="0"/>
                          <a:cs typeface="Tahoma" pitchFamily="34" charset="0"/>
                        </a:rPr>
                        <a:t>0</a:t>
                      </a:r>
                    </a:p>
                    <a:p>
                      <a:pPr algn="l">
                        <a:lnSpc>
                          <a:spcPct val="100000"/>
                        </a:lnSpc>
                        <a:spcBef>
                          <a:spcPts val="0"/>
                        </a:spcBef>
                        <a:spcAft>
                          <a:spcPts val="0"/>
                        </a:spcAft>
                      </a:pPr>
                      <a:r>
                        <a:rPr lang="cs-CZ" sz="900" b="0" dirty="0" smtClean="0">
                          <a:solidFill>
                            <a:srgbClr val="7030A0"/>
                          </a:solidFill>
                          <a:latin typeface="Tahoma" pitchFamily="34" charset="0"/>
                          <a:ea typeface="Tahoma" pitchFamily="34" charset="0"/>
                          <a:cs typeface="Tahoma" pitchFamily="34" charset="0"/>
                        </a:rPr>
                        <a:t>běžecká</a:t>
                      </a:r>
                      <a:r>
                        <a:rPr lang="cs-CZ" sz="900" b="0" baseline="0" dirty="0" smtClean="0">
                          <a:solidFill>
                            <a:srgbClr val="7030A0"/>
                          </a:solidFill>
                          <a:latin typeface="Tahoma" pitchFamily="34" charset="0"/>
                          <a:ea typeface="Tahoma" pitchFamily="34" charset="0"/>
                          <a:cs typeface="Tahoma" pitchFamily="34" charset="0"/>
                        </a:rPr>
                        <a:t> jóga</a:t>
                      </a:r>
                      <a:endParaRPr lang="cs-CZ" sz="900" b="0" dirty="0" smtClean="0">
                        <a:solidFill>
                          <a:srgbClr val="7030A0"/>
                        </a:solidFill>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9:00 - 10:30</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 </a:t>
                      </a:r>
                      <a:r>
                        <a:rPr kumimoji="0" lang="cs-CZ" sz="900" b="0" i="0" u="none" strike="noStrike" kern="1200" cap="none" spc="0" normalizeH="0" baseline="0" noProof="0" dirty="0" err="1" smtClean="0">
                          <a:ln>
                            <a:noFill/>
                          </a:ln>
                          <a:solidFill>
                            <a:srgbClr val="FF0066"/>
                          </a:solidFill>
                          <a:effectLst/>
                          <a:uLnTx/>
                          <a:uFillTx/>
                          <a:latin typeface="Tahoma" pitchFamily="34" charset="0"/>
                          <a:ea typeface="Tahoma" pitchFamily="34" charset="0"/>
                          <a:cs typeface="Tahoma" pitchFamily="34" charset="0"/>
                        </a:rPr>
                        <a:t>fartlek</a:t>
                      </a:r>
                      <a:endParaRPr kumimoji="0" lang="en-US"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cs-CZ" sz="900" b="0" u="sng" dirty="0" smtClean="0">
                          <a:solidFill>
                            <a:srgbClr val="0070C0"/>
                          </a:solidFill>
                          <a:latin typeface="Tahoma" pitchFamily="34" charset="0"/>
                          <a:ea typeface="Tahoma" pitchFamily="34" charset="0"/>
                          <a:cs typeface="Tahoma" pitchFamily="34" charset="0"/>
                        </a:rPr>
                        <a:t>pouze pro přihlášené členy PIM BK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0 -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20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 </a:t>
                      </a:r>
                      <a:endParaRPr kumimoji="0" lang="en-US"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intervalový trénink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vš</a:t>
                      </a:r>
                      <a:r>
                        <a:rPr kumimoji="0" lang="en-US" sz="900" b="0" i="0" u="none" strike="noStrike" kern="1200" cap="none" spc="0" normalizeH="0" baseline="0" noProof="0" dirty="0" err="1" smtClean="0">
                          <a:ln>
                            <a:noFill/>
                          </a:ln>
                          <a:solidFill>
                            <a:srgbClr val="0070C0"/>
                          </a:solidFill>
                          <a:effectLst/>
                          <a:uLnTx/>
                          <a:uFillTx/>
                          <a:latin typeface="Tahoma" pitchFamily="34" charset="0"/>
                          <a:ea typeface="Tahoma" pitchFamily="34" charset="0"/>
                          <a:cs typeface="Tahoma" pitchFamily="34" charset="0"/>
                        </a:rPr>
                        <a:t>ichni</a:t>
                      </a: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18:00 -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19</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3</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terénní běh</a:t>
                      </a:r>
                      <a:endPar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všichni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sng"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:00 -</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12</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a:t>
                      </a:r>
                      <a:r>
                        <a:rPr kumimoji="0" lang="cs-CZ"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r>
                        <a:rPr kumimoji="0" lang="pt-BR" sz="900" b="0" i="0" u="sng"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FF0066"/>
                          </a:solidFill>
                          <a:effectLst/>
                          <a:uLnTx/>
                          <a:uFillTx/>
                          <a:latin typeface="Tahoma" pitchFamily="34" charset="0"/>
                          <a:ea typeface="Tahoma" pitchFamily="34" charset="0"/>
                          <a:cs typeface="Tahoma" pitchFamily="34" charset="0"/>
                        </a:rPr>
                        <a:t>dlouhý běh</a:t>
                      </a:r>
                      <a:endParaRPr kumimoji="0" lang="cs-CZ" sz="900" b="0" i="0" u="none" strike="noStrike" kern="1200" cap="none" spc="0" normalizeH="0" baseline="0" noProof="0" dirty="0" smtClean="0">
                        <a:ln>
                          <a:noFill/>
                        </a:ln>
                        <a:solidFill>
                          <a:srgbClr val="00B050"/>
                        </a:solidFill>
                        <a:effectLst/>
                        <a:uLnTx/>
                        <a:uFillTx/>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rPr>
                        <a:t>pokročilí</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RUNNING MALL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MÁ </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ZAV</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Ř</a:t>
                      </a:r>
                      <a:r>
                        <a:rPr kumimoji="0" lang="en-US"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EN</a:t>
                      </a:r>
                      <a:r>
                        <a:rPr kumimoji="0" lang="cs-CZ" sz="900" b="1" i="0" u="none" strike="noStrike" kern="1200" cap="none" spc="0" normalizeH="0" baseline="0" noProof="0" dirty="0" smtClean="0">
                          <a:ln>
                            <a:noFill/>
                          </a:ln>
                          <a:solidFill>
                            <a:prstClr val="white">
                              <a:lumMod val="50000"/>
                            </a:prstClr>
                          </a:solidFill>
                          <a:effectLst/>
                          <a:uLnTx/>
                          <a:uFillTx/>
                          <a:latin typeface="Tahoma" panose="020B0604030504040204" pitchFamily="34" charset="0"/>
                          <a:ea typeface="Tahoma" panose="020B0604030504040204" pitchFamily="34" charset="0"/>
                          <a:cs typeface="Tahoma" panose="020B0604030504040204" pitchFamily="34" charset="0"/>
                        </a:rPr>
                        <a:t>O</a:t>
                      </a:r>
                      <a:endParaRPr lang="en-US" sz="9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0" b="0" i="0" u="none" strike="noStrike" kern="1200" cap="none" spc="0" normalizeH="0" baseline="0" noProof="0" dirty="0" smtClean="0">
                        <a:ln>
                          <a:noFill/>
                        </a:ln>
                        <a:solidFill>
                          <a:srgbClr val="0070C0"/>
                        </a:solidFill>
                        <a:effectLst/>
                        <a:uLnTx/>
                        <a:uFillTx/>
                        <a:latin typeface="Tahoma" pitchFamily="34" charset="0"/>
                        <a:ea typeface="Tahoma" pitchFamily="34" charset="0"/>
                        <a:cs typeface="Tahoma" pitchFamily="34" charset="0"/>
                      </a:endParaRPr>
                    </a:p>
                  </a:txBody>
                  <a:tcPr marL="45720" marR="4572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069560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Rectangle 10"/>
          <p:cNvSpPr/>
          <p:nvPr/>
        </p:nvSpPr>
        <p:spPr>
          <a:xfrm>
            <a:off x="76200" y="67643"/>
            <a:ext cx="7848601" cy="553998"/>
          </a:xfrm>
          <a:prstGeom prst="rect">
            <a:avLst/>
          </a:prstGeom>
          <a:noFill/>
        </p:spPr>
        <p:txBody>
          <a:bodyPr wrap="square" anchor="ctr">
            <a:spAutoFit/>
          </a:bodyPr>
          <a:lstStyle/>
          <a:p>
            <a:pPr algn="just">
              <a:lnSpc>
                <a:spcPct val="150000"/>
              </a:lnSpc>
            </a:pPr>
            <a:r>
              <a:rPr lang="en-US" sz="1000" b="1" dirty="0" err="1">
                <a:latin typeface="Tahoma" pitchFamily="34" charset="0"/>
                <a:ea typeface="Tahoma" pitchFamily="34" charset="0"/>
                <a:cs typeface="Tahoma" pitchFamily="34" charset="0"/>
              </a:rPr>
              <a:t>Tréninky</a:t>
            </a:r>
            <a:r>
              <a:rPr lang="en-US" sz="1000" b="1" dirty="0">
                <a:latin typeface="Tahoma" pitchFamily="34" charset="0"/>
                <a:ea typeface="Tahoma" pitchFamily="34" charset="0"/>
                <a:cs typeface="Tahoma" pitchFamily="34" charset="0"/>
              </a:rPr>
              <a:t> </a:t>
            </a:r>
            <a:r>
              <a:rPr lang="en-US" sz="1000" b="1" dirty="0" err="1">
                <a:latin typeface="Tahoma" pitchFamily="34" charset="0"/>
                <a:ea typeface="Tahoma" pitchFamily="34" charset="0"/>
                <a:cs typeface="Tahoma" pitchFamily="34" charset="0"/>
              </a:rPr>
              <a:t>jsou</a:t>
            </a:r>
            <a:r>
              <a:rPr lang="en-US" sz="1000" b="1" dirty="0">
                <a:latin typeface="Tahoma" pitchFamily="34" charset="0"/>
                <a:ea typeface="Tahoma" pitchFamily="34" charset="0"/>
                <a:cs typeface="Tahoma" pitchFamily="34" charset="0"/>
              </a:rPr>
              <a:t> </a:t>
            </a:r>
            <a:r>
              <a:rPr lang="en-US" sz="1000" b="1" dirty="0" err="1">
                <a:latin typeface="Tahoma" pitchFamily="34" charset="0"/>
                <a:ea typeface="Tahoma" pitchFamily="34" charset="0"/>
                <a:cs typeface="Tahoma" pitchFamily="34" charset="0"/>
              </a:rPr>
              <a:t>určeny</a:t>
            </a:r>
            <a:r>
              <a:rPr lang="en-US" sz="1000" b="1" dirty="0">
                <a:latin typeface="Tahoma" pitchFamily="34" charset="0"/>
                <a:ea typeface="Tahoma" pitchFamily="34" charset="0"/>
                <a:cs typeface="Tahoma" pitchFamily="34" charset="0"/>
              </a:rPr>
              <a:t> pro </a:t>
            </a:r>
            <a:r>
              <a:rPr lang="en-US" sz="1000" b="1" dirty="0" err="1">
                <a:latin typeface="Tahoma" pitchFamily="34" charset="0"/>
                <a:ea typeface="Tahoma" pitchFamily="34" charset="0"/>
                <a:cs typeface="Tahoma" pitchFamily="34" charset="0"/>
              </a:rPr>
              <a:t>členy</a:t>
            </a:r>
            <a:r>
              <a:rPr lang="en-US" sz="1000" b="1" dirty="0">
                <a:latin typeface="Tahoma" pitchFamily="34" charset="0"/>
                <a:ea typeface="Tahoma" pitchFamily="34" charset="0"/>
                <a:cs typeface="Tahoma" pitchFamily="34" charset="0"/>
              </a:rPr>
              <a:t> PIM </a:t>
            </a:r>
            <a:r>
              <a:rPr lang="en-US" sz="1000" b="1" dirty="0" err="1">
                <a:latin typeface="Tahoma" pitchFamily="34" charset="0"/>
                <a:ea typeface="Tahoma" pitchFamily="34" charset="0"/>
                <a:cs typeface="Tahoma" pitchFamily="34" charset="0"/>
              </a:rPr>
              <a:t>Běžeckého</a:t>
            </a:r>
            <a:r>
              <a:rPr lang="en-US" sz="1000" b="1" dirty="0">
                <a:latin typeface="Tahoma" pitchFamily="34" charset="0"/>
                <a:ea typeface="Tahoma" pitchFamily="34" charset="0"/>
                <a:cs typeface="Tahoma" pitchFamily="34" charset="0"/>
              </a:rPr>
              <a:t> </a:t>
            </a:r>
            <a:r>
              <a:rPr lang="en-US" sz="1000" b="1" dirty="0" err="1">
                <a:latin typeface="Tahoma" pitchFamily="34" charset="0"/>
                <a:ea typeface="Tahoma" pitchFamily="34" charset="0"/>
                <a:cs typeface="Tahoma" pitchFamily="34" charset="0"/>
              </a:rPr>
              <a:t>klubu</a:t>
            </a:r>
            <a:r>
              <a:rPr lang="en-US" sz="1000" b="1" dirty="0">
                <a:latin typeface="Tahoma" pitchFamily="34" charset="0"/>
                <a:ea typeface="Tahoma" pitchFamily="34" charset="0"/>
                <a:cs typeface="Tahoma" pitchFamily="34" charset="0"/>
              </a:rPr>
              <a:t>. </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Ještě</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nejs</a:t>
            </a:r>
            <a:r>
              <a:rPr lang="cs-CZ" sz="1000" b="1" dirty="0" smtClean="0">
                <a:latin typeface="Tahoma" pitchFamily="34" charset="0"/>
                <a:ea typeface="Tahoma" pitchFamily="34" charset="0"/>
                <a:cs typeface="Tahoma" pitchFamily="34" charset="0"/>
              </a:rPr>
              <a:t>i </a:t>
            </a:r>
            <a:r>
              <a:rPr lang="en-US" sz="1000" b="1" dirty="0" err="1" smtClean="0">
                <a:latin typeface="Tahoma" pitchFamily="34" charset="0"/>
                <a:ea typeface="Tahoma" pitchFamily="34" charset="0"/>
                <a:cs typeface="Tahoma" pitchFamily="34" charset="0"/>
              </a:rPr>
              <a:t>naš</a:t>
            </a:r>
            <a:r>
              <a:rPr lang="cs-CZ" sz="1000" b="1" dirty="0" smtClean="0">
                <a:latin typeface="Tahoma" pitchFamily="34" charset="0"/>
                <a:ea typeface="Tahoma" pitchFamily="34" charset="0"/>
                <a:cs typeface="Tahoma" pitchFamily="34" charset="0"/>
              </a:rPr>
              <a:t>ím</a:t>
            </a:r>
            <a:r>
              <a:rPr lang="en-US" sz="1000" b="1" dirty="0" smtClean="0">
                <a:latin typeface="Tahoma" pitchFamily="34" charset="0"/>
                <a:ea typeface="Tahoma" pitchFamily="34" charset="0"/>
                <a:cs typeface="Tahoma" pitchFamily="34" charset="0"/>
              </a:rPr>
              <a:t> </a:t>
            </a:r>
            <a:r>
              <a:rPr lang="en-US" sz="1000" b="1" dirty="0" err="1" smtClean="0">
                <a:latin typeface="Tahoma" pitchFamily="34" charset="0"/>
                <a:ea typeface="Tahoma" pitchFamily="34" charset="0"/>
                <a:cs typeface="Tahoma" pitchFamily="34" charset="0"/>
              </a:rPr>
              <a:t>člen</a:t>
            </a:r>
            <a:r>
              <a:rPr lang="cs-CZ" sz="1000" b="1" dirty="0" smtClean="0">
                <a:latin typeface="Tahoma" pitchFamily="34" charset="0"/>
                <a:ea typeface="Tahoma" pitchFamily="34" charset="0"/>
                <a:cs typeface="Tahoma" pitchFamily="34" charset="0"/>
              </a:rPr>
              <a:t>em</a:t>
            </a:r>
            <a:r>
              <a:rPr lang="en-US" sz="1000" b="1" dirty="0" smtClean="0">
                <a:latin typeface="Tahoma" pitchFamily="34" charset="0"/>
                <a:ea typeface="Tahoma" pitchFamily="34" charset="0"/>
                <a:cs typeface="Tahoma" pitchFamily="34" charset="0"/>
              </a:rPr>
              <a:t>? </a:t>
            </a:r>
          </a:p>
          <a:p>
            <a:pPr algn="just">
              <a:lnSpc>
                <a:spcPct val="150000"/>
              </a:lnSpc>
            </a:pPr>
            <a:r>
              <a:rPr lang="en-US" sz="1000" dirty="0" err="1" smtClean="0">
                <a:latin typeface="Tahoma" pitchFamily="34" charset="0"/>
                <a:ea typeface="Tahoma" pitchFamily="34" charset="0"/>
                <a:cs typeface="Tahoma" pitchFamily="34" charset="0"/>
              </a:rPr>
              <a:t>Pošl</a:t>
            </a:r>
            <a:r>
              <a:rPr lang="cs-CZ" sz="1000" dirty="0" smtClean="0">
                <a:latin typeface="Tahoma" pitchFamily="34" charset="0"/>
                <a:ea typeface="Tahoma" pitchFamily="34" charset="0"/>
                <a:cs typeface="Tahoma" pitchFamily="34" charset="0"/>
              </a:rPr>
              <a:t>i</a:t>
            </a:r>
            <a:r>
              <a:rPr lang="en-US" sz="1000" dirty="0" smtClean="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zprávu</a:t>
            </a:r>
            <a:r>
              <a:rPr lang="en-US" sz="1000" dirty="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na</a:t>
            </a:r>
            <a:r>
              <a:rPr lang="en-US" sz="1000" dirty="0">
                <a:latin typeface="Tahoma" pitchFamily="34" charset="0"/>
                <a:ea typeface="Tahoma" pitchFamily="34" charset="0"/>
                <a:cs typeface="Tahoma" pitchFamily="34" charset="0"/>
              </a:rPr>
              <a:t> e-mail </a:t>
            </a:r>
            <a:r>
              <a:rPr lang="en-US" sz="1000" dirty="0">
                <a:solidFill>
                  <a:srgbClr val="C00000"/>
                </a:solidFill>
                <a:latin typeface="Tahoma" pitchFamily="34" charset="0"/>
                <a:ea typeface="Tahoma" pitchFamily="34" charset="0"/>
                <a:cs typeface="Tahoma" pitchFamily="34" charset="0"/>
              </a:rPr>
              <a:t>training@runningmall.cz</a:t>
            </a:r>
            <a:r>
              <a:rPr lang="en-US" sz="1000" dirty="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kde</a:t>
            </a:r>
            <a:r>
              <a:rPr lang="en-US" sz="1000" dirty="0">
                <a:latin typeface="Tahoma" pitchFamily="34" charset="0"/>
                <a:ea typeface="Tahoma" pitchFamily="34" charset="0"/>
                <a:cs typeface="Tahoma" pitchFamily="34" charset="0"/>
              </a:rPr>
              <a:t> se </a:t>
            </a:r>
            <a:r>
              <a:rPr lang="en-US" sz="1000" dirty="0" err="1" smtClean="0">
                <a:latin typeface="Tahoma" pitchFamily="34" charset="0"/>
                <a:ea typeface="Tahoma" pitchFamily="34" charset="0"/>
                <a:cs typeface="Tahoma" pitchFamily="34" charset="0"/>
              </a:rPr>
              <a:t>dozví</a:t>
            </a:r>
            <a:r>
              <a:rPr lang="cs-CZ" sz="1000" dirty="0" smtClean="0">
                <a:latin typeface="Tahoma" pitchFamily="34" charset="0"/>
                <a:ea typeface="Tahoma" pitchFamily="34" charset="0"/>
                <a:cs typeface="Tahoma" pitchFamily="34" charset="0"/>
              </a:rPr>
              <a:t>š</a:t>
            </a:r>
            <a:r>
              <a:rPr lang="en-US" sz="1000" dirty="0" smtClean="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více</a:t>
            </a:r>
            <a:r>
              <a:rPr lang="en-US" sz="1000" dirty="0">
                <a:latin typeface="Tahoma" pitchFamily="34" charset="0"/>
                <a:ea typeface="Tahoma" pitchFamily="34" charset="0"/>
                <a:cs typeface="Tahoma" pitchFamily="34" charset="0"/>
              </a:rPr>
              <a:t> o </a:t>
            </a:r>
            <a:r>
              <a:rPr lang="en-US" sz="1000" dirty="0" err="1">
                <a:latin typeface="Tahoma" pitchFamily="34" charset="0"/>
                <a:ea typeface="Tahoma" pitchFamily="34" charset="0"/>
                <a:cs typeface="Tahoma" pitchFamily="34" charset="0"/>
              </a:rPr>
              <a:t>podmínkách</a:t>
            </a:r>
            <a:r>
              <a:rPr lang="en-US" sz="1000" dirty="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našeho</a:t>
            </a:r>
            <a:r>
              <a:rPr lang="en-US" sz="1000" dirty="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členství</a:t>
            </a:r>
            <a:r>
              <a:rPr lang="en-US" sz="1000" dirty="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případně</a:t>
            </a:r>
            <a:r>
              <a:rPr lang="en-US" sz="1000" dirty="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jednodenního</a:t>
            </a:r>
            <a:r>
              <a:rPr lang="en-US" sz="1000" dirty="0">
                <a:latin typeface="Tahoma" pitchFamily="34" charset="0"/>
                <a:ea typeface="Tahoma" pitchFamily="34" charset="0"/>
                <a:cs typeface="Tahoma" pitchFamily="34" charset="0"/>
              </a:rPr>
              <a:t> </a:t>
            </a:r>
            <a:r>
              <a:rPr lang="en-US" sz="1000" dirty="0" err="1">
                <a:latin typeface="Tahoma" pitchFamily="34" charset="0"/>
                <a:ea typeface="Tahoma" pitchFamily="34" charset="0"/>
                <a:cs typeface="Tahoma" pitchFamily="34" charset="0"/>
              </a:rPr>
              <a:t>vstupného</a:t>
            </a:r>
            <a:r>
              <a:rPr lang="en-US" sz="1000" dirty="0" smtClean="0">
                <a:latin typeface="Tahoma" pitchFamily="34" charset="0"/>
                <a:ea typeface="Tahoma" pitchFamily="34" charset="0"/>
                <a:cs typeface="Tahoma" pitchFamily="34" charset="0"/>
              </a:rPr>
              <a:t>.</a:t>
            </a:r>
            <a:endParaRPr lang="cs-CZ" sz="1000" dirty="0" smtClean="0">
              <a:latin typeface="Tahoma" pitchFamily="34" charset="0"/>
              <a:ea typeface="Tahoma" pitchFamily="34" charset="0"/>
              <a:cs typeface="Tahoma" pitchFamily="34" charset="0"/>
            </a:endParaRPr>
          </a:p>
        </p:txBody>
      </p:sp>
      <p:sp>
        <p:nvSpPr>
          <p:cNvPr id="14" name="Rectangle 2"/>
          <p:cNvSpPr/>
          <p:nvPr/>
        </p:nvSpPr>
        <p:spPr>
          <a:xfrm>
            <a:off x="152400" y="1143000"/>
            <a:ext cx="4991100" cy="3716402"/>
          </a:xfrm>
          <a:prstGeom prst="rect">
            <a:avLst/>
          </a:prstGeom>
        </p:spPr>
        <p:txBody>
          <a:bodyPr wrap="square">
            <a:spAutoFit/>
          </a:bodyPr>
          <a:lstStyle/>
          <a:p>
            <a:pPr lvl="0" fontAlgn="base"/>
            <a:r>
              <a:rPr lang="cs-CZ" sz="1000" b="1" u="sng" dirty="0" smtClean="0">
                <a:solidFill>
                  <a:srgbClr val="00B050"/>
                </a:solidFill>
                <a:latin typeface="Tahoma" pitchFamily="34" charset="0"/>
                <a:ea typeface="Tahoma" pitchFamily="34" charset="0"/>
                <a:cs typeface="Tahoma" pitchFamily="34" charset="0"/>
              </a:rPr>
              <a:t>Běžecká škola Prahy 7</a:t>
            </a:r>
            <a:endParaRPr lang="en-US" sz="1000" b="1" dirty="0" smtClean="0">
              <a:latin typeface="Tahoma" pitchFamily="34" charset="0"/>
              <a:ea typeface="Tahoma" pitchFamily="34" charset="0"/>
              <a:cs typeface="Tahoma" pitchFamily="34" charset="0"/>
            </a:endParaRPr>
          </a:p>
          <a:p>
            <a:pPr lvl="0" fontAlgn="base"/>
            <a:r>
              <a:rPr lang="cs-CZ" sz="900" b="1" dirty="0" smtClean="0">
                <a:solidFill>
                  <a:prstClr val="black"/>
                </a:solidFill>
                <a:latin typeface="Tahoma" pitchFamily="34" charset="0"/>
                <a:ea typeface="Tahoma" pitchFamily="34" charset="0"/>
                <a:cs typeface="Tahoma" pitchFamily="34" charset="0"/>
              </a:rPr>
              <a:t>středa 1</a:t>
            </a:r>
            <a:r>
              <a:rPr lang="cs-CZ" sz="900" b="1" dirty="0" smtClean="0">
                <a:solidFill>
                  <a:prstClr val="black"/>
                </a:solidFill>
                <a:latin typeface="Tahoma" pitchFamily="34" charset="0"/>
                <a:ea typeface="Tahoma" pitchFamily="34" charset="0"/>
                <a:cs typeface="Tahoma" pitchFamily="34" charset="0"/>
              </a:rPr>
              <a:t>., 15</a:t>
            </a:r>
            <a:r>
              <a:rPr lang="cs-CZ" sz="900" b="1" dirty="0" smtClean="0">
                <a:solidFill>
                  <a:prstClr val="black"/>
                </a:solidFill>
                <a:latin typeface="Tahoma" pitchFamily="34" charset="0"/>
                <a:ea typeface="Tahoma" pitchFamily="34" charset="0"/>
                <a:cs typeface="Tahoma" pitchFamily="34" charset="0"/>
              </a:rPr>
              <a:t>., 22. a 29. října</a:t>
            </a:r>
            <a:r>
              <a:rPr lang="en-US" sz="900" b="1" dirty="0" smtClean="0">
                <a:solidFill>
                  <a:prstClr val="black"/>
                </a:solidFill>
                <a:latin typeface="Tahoma" pitchFamily="34" charset="0"/>
                <a:ea typeface="Tahoma" pitchFamily="34" charset="0"/>
                <a:cs typeface="Tahoma" pitchFamily="34" charset="0"/>
              </a:rPr>
              <a:t> – </a:t>
            </a:r>
            <a:r>
              <a:rPr lang="cs-CZ" sz="900" b="1" dirty="0" smtClean="0">
                <a:solidFill>
                  <a:prstClr val="black"/>
                </a:solidFill>
                <a:latin typeface="Tahoma" pitchFamily="34" charset="0"/>
                <a:ea typeface="Tahoma" pitchFamily="34" charset="0"/>
                <a:cs typeface="Tahoma" pitchFamily="34" charset="0"/>
              </a:rPr>
              <a:t>18</a:t>
            </a:r>
            <a:r>
              <a:rPr lang="en-US" sz="900" b="1" dirty="0" smtClean="0">
                <a:solidFill>
                  <a:prstClr val="black"/>
                </a:solidFill>
                <a:latin typeface="Tahoma" pitchFamily="34" charset="0"/>
                <a:ea typeface="Tahoma" pitchFamily="34" charset="0"/>
                <a:cs typeface="Tahoma" pitchFamily="34" charset="0"/>
              </a:rPr>
              <a:t>:</a:t>
            </a:r>
            <a:r>
              <a:rPr lang="cs-CZ" sz="900" b="1" dirty="0" smtClean="0">
                <a:solidFill>
                  <a:prstClr val="black"/>
                </a:solidFill>
                <a:latin typeface="Tahoma" pitchFamily="34" charset="0"/>
                <a:ea typeface="Tahoma" pitchFamily="34" charset="0"/>
                <a:cs typeface="Tahoma" pitchFamily="34" charset="0"/>
              </a:rPr>
              <a:t>3</a:t>
            </a:r>
            <a:r>
              <a:rPr lang="en-US" sz="900" b="1" dirty="0" smtClean="0">
                <a:solidFill>
                  <a:prstClr val="black"/>
                </a:solidFill>
                <a:latin typeface="Tahoma" pitchFamily="34" charset="0"/>
                <a:ea typeface="Tahoma" pitchFamily="34" charset="0"/>
                <a:cs typeface="Tahoma" pitchFamily="34" charset="0"/>
              </a:rPr>
              <a:t>0</a:t>
            </a:r>
            <a:r>
              <a:rPr lang="cs-CZ" sz="900" b="1" dirty="0">
                <a:solidFill>
                  <a:prstClr val="black"/>
                </a:solidFill>
                <a:latin typeface="Tahoma" pitchFamily="34" charset="0"/>
                <a:ea typeface="Tahoma" pitchFamily="34" charset="0"/>
                <a:cs typeface="Tahoma" pitchFamily="34" charset="0"/>
              </a:rPr>
              <a:t>, čtvrtek 9. </a:t>
            </a:r>
            <a:r>
              <a:rPr lang="cs-CZ" sz="900" b="1" dirty="0" smtClean="0">
                <a:solidFill>
                  <a:prstClr val="black"/>
                </a:solidFill>
                <a:latin typeface="Tahoma" pitchFamily="34" charset="0"/>
                <a:ea typeface="Tahoma" pitchFamily="34" charset="0"/>
                <a:cs typeface="Tahoma" pitchFamily="34" charset="0"/>
              </a:rPr>
              <a:t>října - 16.30</a:t>
            </a:r>
            <a:endParaRPr lang="en-US" sz="900" b="1" dirty="0" smtClean="0">
              <a:solidFill>
                <a:prstClr val="black"/>
              </a:solidFill>
              <a:latin typeface="Tahoma" pitchFamily="34" charset="0"/>
              <a:ea typeface="Tahoma" pitchFamily="34" charset="0"/>
              <a:cs typeface="Tahoma" pitchFamily="34" charset="0"/>
            </a:endParaRPr>
          </a:p>
          <a:p>
            <a:r>
              <a:rPr lang="cs-CZ" sz="900" dirty="0" smtClean="0">
                <a:latin typeface="Tahoma" pitchFamily="34" charset="0"/>
                <a:ea typeface="Tahoma" pitchFamily="34" charset="0"/>
                <a:cs typeface="Tahoma" pitchFamily="34" charset="0"/>
              </a:rPr>
              <a:t>Běžecká škola pro obyvatele sedmého pražského obvodu úspěšně pokračuje.  Při bezplatném tréninku se zábavnou formou dozvíte vše, co o běhání znát potřebujete. Kromě obyvatel Prahy 7 mají tuto hodinu zdarma i členové PIM Běžeckého klubu. </a:t>
            </a:r>
            <a:endParaRPr lang="cs-CZ" sz="1000" b="1" u="sng" dirty="0" smtClean="0">
              <a:solidFill>
                <a:srgbClr val="FF0066"/>
              </a:solidFill>
              <a:latin typeface="Tahoma" pitchFamily="34" charset="0"/>
              <a:ea typeface="Tahoma" pitchFamily="34" charset="0"/>
              <a:cs typeface="Tahoma" pitchFamily="34" charset="0"/>
            </a:endParaRPr>
          </a:p>
          <a:p>
            <a:pPr>
              <a:defRPr/>
            </a:pPr>
            <a:endParaRPr lang="cs-CZ" sz="1000" b="1" u="sng" dirty="0" smtClean="0">
              <a:solidFill>
                <a:srgbClr val="FF0066"/>
              </a:solidFill>
              <a:latin typeface="Tahoma" pitchFamily="34" charset="0"/>
              <a:ea typeface="Tahoma" pitchFamily="34" charset="0"/>
              <a:cs typeface="Tahoma" pitchFamily="34" charset="0"/>
            </a:endParaRPr>
          </a:p>
          <a:p>
            <a:pPr>
              <a:defRPr/>
            </a:pPr>
            <a:r>
              <a:rPr lang="cs-CZ" sz="1000" b="1" u="sng" dirty="0" smtClean="0">
                <a:solidFill>
                  <a:srgbClr val="FF0066"/>
                </a:solidFill>
                <a:latin typeface="Tahoma" pitchFamily="34" charset="0"/>
                <a:ea typeface="Tahoma" pitchFamily="34" charset="0"/>
                <a:cs typeface="Tahoma" pitchFamily="34" charset="0"/>
              </a:rPr>
              <a:t>Běh</a:t>
            </a:r>
            <a:r>
              <a:rPr lang="cs-CZ" sz="1000" b="1" u="sng" dirty="0">
                <a:solidFill>
                  <a:srgbClr val="FF0066"/>
                </a:solidFill>
                <a:latin typeface="Tahoma" pitchFamily="34" charset="0"/>
                <a:ea typeface="Tahoma" pitchFamily="34" charset="0"/>
                <a:cs typeface="Tahoma" pitchFamily="34" charset="0"/>
              </a:rPr>
              <a:t>: Vytrvalost a síla</a:t>
            </a:r>
            <a:endParaRPr lang="sv-SE" sz="1000" b="1" u="sng" dirty="0">
              <a:solidFill>
                <a:srgbClr val="FF0066"/>
              </a:solidFill>
              <a:latin typeface="Tahoma" pitchFamily="34" charset="0"/>
              <a:ea typeface="Tahoma" pitchFamily="34" charset="0"/>
              <a:cs typeface="Tahoma" pitchFamily="34" charset="0"/>
            </a:endParaRPr>
          </a:p>
          <a:p>
            <a:pPr lvl="0" fontAlgn="base"/>
            <a:r>
              <a:rPr lang="cs-CZ" sz="900" b="1" dirty="0">
                <a:solidFill>
                  <a:prstClr val="black"/>
                </a:solidFill>
                <a:latin typeface="Tahoma" pitchFamily="34" charset="0"/>
                <a:ea typeface="Tahoma" pitchFamily="34" charset="0"/>
                <a:cs typeface="Tahoma" pitchFamily="34" charset="0"/>
              </a:rPr>
              <a:t>středa 1., </a:t>
            </a:r>
            <a:r>
              <a:rPr lang="cs-CZ" sz="900" b="1" dirty="0" smtClean="0">
                <a:solidFill>
                  <a:prstClr val="black"/>
                </a:solidFill>
                <a:latin typeface="Tahoma" pitchFamily="34" charset="0"/>
                <a:ea typeface="Tahoma" pitchFamily="34" charset="0"/>
                <a:cs typeface="Tahoma" pitchFamily="34" charset="0"/>
              </a:rPr>
              <a:t>15</a:t>
            </a:r>
            <a:r>
              <a:rPr lang="cs-CZ" sz="900" b="1" dirty="0">
                <a:solidFill>
                  <a:prstClr val="black"/>
                </a:solidFill>
                <a:latin typeface="Tahoma" pitchFamily="34" charset="0"/>
                <a:ea typeface="Tahoma" pitchFamily="34" charset="0"/>
                <a:cs typeface="Tahoma" pitchFamily="34" charset="0"/>
              </a:rPr>
              <a:t>., 22. a 29. října</a:t>
            </a:r>
            <a:r>
              <a:rPr lang="en-US" sz="900" b="1" dirty="0">
                <a:solidFill>
                  <a:prstClr val="black"/>
                </a:solidFill>
                <a:latin typeface="Tahoma" pitchFamily="34" charset="0"/>
                <a:ea typeface="Tahoma" pitchFamily="34" charset="0"/>
                <a:cs typeface="Tahoma" pitchFamily="34" charset="0"/>
              </a:rPr>
              <a:t> – </a:t>
            </a:r>
            <a:r>
              <a:rPr lang="cs-CZ" sz="900" b="1" dirty="0">
                <a:solidFill>
                  <a:prstClr val="black"/>
                </a:solidFill>
                <a:latin typeface="Tahoma" pitchFamily="34" charset="0"/>
                <a:ea typeface="Tahoma" pitchFamily="34" charset="0"/>
                <a:cs typeface="Tahoma" pitchFamily="34" charset="0"/>
              </a:rPr>
              <a:t>18</a:t>
            </a:r>
            <a:r>
              <a:rPr lang="en-US" sz="900" b="1" dirty="0">
                <a:solidFill>
                  <a:prstClr val="black"/>
                </a:solidFill>
                <a:latin typeface="Tahoma" pitchFamily="34" charset="0"/>
                <a:ea typeface="Tahoma" pitchFamily="34" charset="0"/>
                <a:cs typeface="Tahoma" pitchFamily="34" charset="0"/>
              </a:rPr>
              <a:t>:</a:t>
            </a:r>
            <a:r>
              <a:rPr lang="cs-CZ" sz="900" b="1" dirty="0">
                <a:solidFill>
                  <a:prstClr val="black"/>
                </a:solidFill>
                <a:latin typeface="Tahoma" pitchFamily="34" charset="0"/>
                <a:ea typeface="Tahoma" pitchFamily="34" charset="0"/>
                <a:cs typeface="Tahoma" pitchFamily="34" charset="0"/>
              </a:rPr>
              <a:t>0</a:t>
            </a:r>
            <a:r>
              <a:rPr lang="en-US" sz="900" b="1" dirty="0">
                <a:solidFill>
                  <a:prstClr val="black"/>
                </a:solidFill>
                <a:latin typeface="Tahoma" pitchFamily="34" charset="0"/>
                <a:ea typeface="Tahoma" pitchFamily="34" charset="0"/>
                <a:cs typeface="Tahoma" pitchFamily="34" charset="0"/>
              </a:rPr>
              <a:t>0 </a:t>
            </a:r>
          </a:p>
          <a:p>
            <a:pPr lvl="0" fontAlgn="base"/>
            <a:r>
              <a:rPr lang="cs-CZ" sz="1000" dirty="0" smtClean="0">
                <a:latin typeface="Tahoma" pitchFamily="34" charset="0"/>
                <a:ea typeface="Tahoma" pitchFamily="34" charset="0"/>
                <a:cs typeface="Tahoma" pitchFamily="34" charset="0"/>
              </a:rPr>
              <a:t>Pomýšlíte </a:t>
            </a:r>
            <a:r>
              <a:rPr lang="cs-CZ" sz="1000" dirty="0">
                <a:latin typeface="Tahoma" pitchFamily="34" charset="0"/>
                <a:ea typeface="Tahoma" pitchFamily="34" charset="0"/>
                <a:cs typeface="Tahoma" pitchFamily="34" charset="0"/>
              </a:rPr>
              <a:t>na extrémní překážkové závody, horské výzvy či jiné drsné </a:t>
            </a:r>
            <a:r>
              <a:rPr lang="cs-CZ" sz="1000" dirty="0" smtClean="0">
                <a:latin typeface="Tahoma" pitchFamily="34" charset="0"/>
                <a:ea typeface="Tahoma" pitchFamily="34" charset="0"/>
                <a:cs typeface="Tahoma" pitchFamily="34" charset="0"/>
              </a:rPr>
              <a:t>zkoušky? Anebo se prostě chcete „jenom“ pořádně zpevnit? </a:t>
            </a:r>
            <a:r>
              <a:rPr lang="cs-CZ" sz="1000" dirty="0">
                <a:latin typeface="Tahoma" pitchFamily="34" charset="0"/>
                <a:ea typeface="Tahoma" pitchFamily="34" charset="0"/>
                <a:cs typeface="Tahoma" pitchFamily="34" charset="0"/>
              </a:rPr>
              <a:t>Přípravu výzamně usnadní </a:t>
            </a:r>
            <a:r>
              <a:rPr lang="cs-CZ" sz="1000" dirty="0" smtClean="0">
                <a:latin typeface="Tahoma" pitchFamily="34" charset="0"/>
                <a:ea typeface="Tahoma" pitchFamily="34" charset="0"/>
                <a:cs typeface="Tahoma" pitchFamily="34" charset="0"/>
              </a:rPr>
              <a:t>pravidelný zvláštní </a:t>
            </a:r>
            <a:r>
              <a:rPr lang="cs-CZ" sz="1000" dirty="0">
                <a:latin typeface="Tahoma" pitchFamily="34" charset="0"/>
                <a:ea typeface="Tahoma" pitchFamily="34" charset="0"/>
                <a:cs typeface="Tahoma" pitchFamily="34" charset="0"/>
              </a:rPr>
              <a:t>trénink pod vedením Evy Komkové. Je to fakt </a:t>
            </a:r>
            <a:r>
              <a:rPr lang="cs-CZ" sz="1000" dirty="0" smtClean="0">
                <a:latin typeface="Tahoma" pitchFamily="34" charset="0"/>
                <a:ea typeface="Tahoma" pitchFamily="34" charset="0"/>
                <a:cs typeface="Tahoma" pitchFamily="34" charset="0"/>
              </a:rPr>
              <a:t>nářez!</a:t>
            </a:r>
          </a:p>
          <a:p>
            <a:endParaRPr lang="cs-CZ" sz="1050" b="1" u="sng" dirty="0" smtClean="0">
              <a:solidFill>
                <a:srgbClr val="FF0066"/>
              </a:solidFill>
              <a:latin typeface="Tahoma" pitchFamily="34" charset="0"/>
              <a:ea typeface="Tahoma" pitchFamily="34" charset="0"/>
              <a:cs typeface="Tahoma" pitchFamily="34" charset="0"/>
            </a:endParaRPr>
          </a:p>
          <a:p>
            <a:r>
              <a:rPr lang="cs-CZ" sz="1000" b="1" u="sng" dirty="0" smtClean="0">
                <a:solidFill>
                  <a:srgbClr val="FF0066"/>
                </a:solidFill>
                <a:latin typeface="Tahoma" pitchFamily="34" charset="0"/>
                <a:ea typeface="Tahoma" pitchFamily="34" charset="0"/>
                <a:cs typeface="Tahoma" pitchFamily="34" charset="0"/>
              </a:rPr>
              <a:t>Běžecká </a:t>
            </a:r>
            <a:r>
              <a:rPr lang="cs-CZ" sz="1000" b="1" u="sng" dirty="0">
                <a:solidFill>
                  <a:srgbClr val="FF0066"/>
                </a:solidFill>
                <a:latin typeface="Tahoma" pitchFamily="34" charset="0"/>
                <a:ea typeface="Tahoma" pitchFamily="34" charset="0"/>
                <a:cs typeface="Tahoma" pitchFamily="34" charset="0"/>
              </a:rPr>
              <a:t>jóga</a:t>
            </a:r>
            <a:endParaRPr lang="en-US" sz="1000" b="1" dirty="0">
              <a:solidFill>
                <a:srgbClr val="FF0066"/>
              </a:solidFill>
              <a:latin typeface="Tahoma" pitchFamily="34" charset="0"/>
              <a:ea typeface="Tahoma" pitchFamily="34" charset="0"/>
              <a:cs typeface="Tahoma" pitchFamily="34" charset="0"/>
            </a:endParaRPr>
          </a:p>
          <a:p>
            <a:pPr lvl="0" fontAlgn="base"/>
            <a:r>
              <a:rPr lang="cs-CZ" sz="900" b="1" dirty="0">
                <a:solidFill>
                  <a:prstClr val="black"/>
                </a:solidFill>
                <a:latin typeface="Tahoma" pitchFamily="34" charset="0"/>
                <a:ea typeface="Tahoma" pitchFamily="34" charset="0"/>
                <a:cs typeface="Tahoma" pitchFamily="34" charset="0"/>
              </a:rPr>
              <a:t>středa 1., 8., 15., 22. a 29. října</a:t>
            </a:r>
            <a:r>
              <a:rPr lang="en-US" sz="900" b="1" dirty="0">
                <a:solidFill>
                  <a:prstClr val="black"/>
                </a:solidFill>
                <a:latin typeface="Tahoma" pitchFamily="34" charset="0"/>
                <a:ea typeface="Tahoma" pitchFamily="34" charset="0"/>
                <a:cs typeface="Tahoma" pitchFamily="34" charset="0"/>
              </a:rPr>
              <a:t> – </a:t>
            </a:r>
            <a:r>
              <a:rPr lang="cs-CZ" sz="900" b="1" dirty="0" smtClean="0">
                <a:solidFill>
                  <a:prstClr val="black"/>
                </a:solidFill>
                <a:latin typeface="Tahoma" pitchFamily="34" charset="0"/>
                <a:ea typeface="Tahoma" pitchFamily="34" charset="0"/>
                <a:cs typeface="Tahoma" pitchFamily="34" charset="0"/>
              </a:rPr>
              <a:t>19:45</a:t>
            </a:r>
            <a:r>
              <a:rPr lang="en-US" sz="900" b="1" dirty="0" smtClean="0">
                <a:solidFill>
                  <a:prstClr val="black"/>
                </a:solidFill>
                <a:latin typeface="Tahoma" pitchFamily="34" charset="0"/>
                <a:ea typeface="Tahoma" pitchFamily="34" charset="0"/>
                <a:cs typeface="Tahoma" pitchFamily="34" charset="0"/>
              </a:rPr>
              <a:t> </a:t>
            </a:r>
            <a:endParaRPr lang="en-US" sz="900" b="1" dirty="0">
              <a:solidFill>
                <a:prstClr val="black"/>
              </a:solidFill>
              <a:latin typeface="Tahoma" pitchFamily="34" charset="0"/>
              <a:ea typeface="Tahoma" pitchFamily="34" charset="0"/>
              <a:cs typeface="Tahoma" pitchFamily="34" charset="0"/>
            </a:endParaRPr>
          </a:p>
          <a:p>
            <a:pPr lvl="0" fontAlgn="base"/>
            <a:r>
              <a:rPr lang="cs-CZ" sz="900" dirty="0" smtClean="0">
                <a:latin typeface="Tahoma" pitchFamily="34" charset="0"/>
                <a:ea typeface="Tahoma" pitchFamily="34" charset="0"/>
                <a:cs typeface="Tahoma" pitchFamily="34" charset="0"/>
              </a:rPr>
              <a:t>Po tréninku se </a:t>
            </a:r>
            <a:r>
              <a:rPr lang="cs-CZ" sz="900" dirty="0">
                <a:latin typeface="Tahoma" pitchFamily="34" charset="0"/>
                <a:ea typeface="Tahoma" pitchFamily="34" charset="0"/>
                <a:cs typeface="Tahoma" pitchFamily="34" charset="0"/>
              </a:rPr>
              <a:t>sluší </a:t>
            </a:r>
            <a:r>
              <a:rPr lang="cs-CZ" sz="900" dirty="0" smtClean="0">
                <a:latin typeface="Tahoma" pitchFamily="34" charset="0"/>
                <a:ea typeface="Tahoma" pitchFamily="34" charset="0"/>
                <a:cs typeface="Tahoma" pitchFamily="34" charset="0"/>
              </a:rPr>
              <a:t>patřičně se </a:t>
            </a:r>
            <a:r>
              <a:rPr lang="cs-CZ" sz="900" dirty="0">
                <a:latin typeface="Tahoma" pitchFamily="34" charset="0"/>
                <a:ea typeface="Tahoma" pitchFamily="34" charset="0"/>
                <a:cs typeface="Tahoma" pitchFamily="34" charset="0"/>
              </a:rPr>
              <a:t>uvolnit. Svede to </a:t>
            </a:r>
            <a:r>
              <a:rPr lang="cs-CZ" sz="900" dirty="0" smtClean="0">
                <a:latin typeface="Tahoma" pitchFamily="34" charset="0"/>
                <a:ea typeface="Tahoma" pitchFamily="34" charset="0"/>
                <a:cs typeface="Tahoma" pitchFamily="34" charset="0"/>
              </a:rPr>
              <a:t>další naše půvabná </a:t>
            </a:r>
            <a:r>
              <a:rPr lang="cs-CZ" sz="900" dirty="0">
                <a:latin typeface="Tahoma" pitchFamily="34" charset="0"/>
                <a:ea typeface="Tahoma" pitchFamily="34" charset="0"/>
                <a:cs typeface="Tahoma" pitchFamily="34" charset="0"/>
              </a:rPr>
              <a:t>trenérka Jana Čechová. </a:t>
            </a:r>
            <a:r>
              <a:rPr lang="cs-CZ" sz="900" dirty="0" smtClean="0">
                <a:latin typeface="Tahoma" pitchFamily="34" charset="0"/>
                <a:ea typeface="Tahoma" pitchFamily="34" charset="0"/>
                <a:cs typeface="Tahoma" pitchFamily="34" charset="0"/>
              </a:rPr>
              <a:t>Její hodinovky běžecké </a:t>
            </a:r>
            <a:r>
              <a:rPr lang="cs-CZ" sz="900" dirty="0">
                <a:latin typeface="Tahoma" pitchFamily="34" charset="0"/>
                <a:ea typeface="Tahoma" pitchFamily="34" charset="0"/>
                <a:cs typeface="Tahoma" pitchFamily="34" charset="0"/>
              </a:rPr>
              <a:t>jógy samozřejmě můžete navštívit i bez trička propoceného předchozím tréninkem. </a:t>
            </a:r>
            <a:r>
              <a:rPr lang="cs-CZ" sz="900" dirty="0" smtClean="0">
                <a:latin typeface="Tahoma" pitchFamily="34" charset="0"/>
                <a:ea typeface="Tahoma" pitchFamily="34" charset="0"/>
                <a:cs typeface="Tahoma" pitchFamily="34" charset="0"/>
              </a:rPr>
              <a:t>Na vaše přání posouváme začátek tohoto cvičení o patnáct minut dříve. </a:t>
            </a:r>
          </a:p>
          <a:p>
            <a:pPr lvl="0" fontAlgn="base"/>
            <a:endParaRPr lang="cs-CZ" sz="1000" b="1" u="sng" dirty="0" smtClean="0">
              <a:solidFill>
                <a:srgbClr val="00B050"/>
              </a:solidFill>
              <a:latin typeface="Tahoma" pitchFamily="34" charset="0"/>
              <a:ea typeface="Tahoma" pitchFamily="34" charset="0"/>
              <a:cs typeface="Tahoma" pitchFamily="34" charset="0"/>
            </a:endParaRPr>
          </a:p>
          <a:p>
            <a:pPr lvl="0" fontAlgn="base"/>
            <a:r>
              <a:rPr lang="cs-CZ" sz="1000" b="1" u="sng" dirty="0" smtClean="0">
                <a:solidFill>
                  <a:srgbClr val="FF0066"/>
                </a:solidFill>
                <a:latin typeface="Tahoma" pitchFamily="34" charset="0"/>
                <a:ea typeface="Tahoma" pitchFamily="34" charset="0"/>
                <a:cs typeface="Tahoma" pitchFamily="34" charset="0"/>
              </a:rPr>
              <a:t>Začátečníci extra</a:t>
            </a:r>
            <a:endParaRPr lang="en-US" sz="1000" b="1" dirty="0">
              <a:solidFill>
                <a:srgbClr val="FF0066"/>
              </a:solidFill>
              <a:latin typeface="Tahoma" pitchFamily="34" charset="0"/>
              <a:ea typeface="Tahoma" pitchFamily="34" charset="0"/>
              <a:cs typeface="Tahoma" pitchFamily="34" charset="0"/>
            </a:endParaRPr>
          </a:p>
          <a:p>
            <a:pPr lvl="0" fontAlgn="base"/>
            <a:r>
              <a:rPr lang="cs-CZ" sz="900" b="1" dirty="0">
                <a:solidFill>
                  <a:prstClr val="black"/>
                </a:solidFill>
                <a:latin typeface="Tahoma" pitchFamily="34" charset="0"/>
                <a:ea typeface="Tahoma" pitchFamily="34" charset="0"/>
                <a:cs typeface="Tahoma" pitchFamily="34" charset="0"/>
              </a:rPr>
              <a:t>úterý </a:t>
            </a:r>
            <a:r>
              <a:rPr lang="cs-CZ" sz="900" b="1" dirty="0" smtClean="0">
                <a:solidFill>
                  <a:prstClr val="black"/>
                </a:solidFill>
                <a:latin typeface="Tahoma" pitchFamily="34" charset="0"/>
                <a:ea typeface="Tahoma" pitchFamily="34" charset="0"/>
                <a:cs typeface="Tahoma" pitchFamily="34" charset="0"/>
              </a:rPr>
              <a:t>29. září, 6., 13., 20. a 29. </a:t>
            </a:r>
            <a:r>
              <a:rPr lang="cs-CZ" sz="900" b="1" dirty="0">
                <a:solidFill>
                  <a:prstClr val="black"/>
                </a:solidFill>
                <a:latin typeface="Tahoma" pitchFamily="34" charset="0"/>
                <a:ea typeface="Tahoma" pitchFamily="34" charset="0"/>
                <a:cs typeface="Tahoma" pitchFamily="34" charset="0"/>
              </a:rPr>
              <a:t>října – </a:t>
            </a:r>
            <a:r>
              <a:rPr lang="cs-CZ" sz="900" b="1" dirty="0" smtClean="0">
                <a:solidFill>
                  <a:prstClr val="black"/>
                </a:solidFill>
                <a:latin typeface="Tahoma" pitchFamily="34" charset="0"/>
                <a:ea typeface="Tahoma" pitchFamily="34" charset="0"/>
                <a:cs typeface="Tahoma" pitchFamily="34" charset="0"/>
              </a:rPr>
              <a:t>17:30</a:t>
            </a:r>
            <a:endParaRPr lang="en-US" sz="900" b="1" dirty="0">
              <a:solidFill>
                <a:prstClr val="black"/>
              </a:solidFill>
              <a:latin typeface="Tahoma" pitchFamily="34" charset="0"/>
              <a:ea typeface="Tahoma" pitchFamily="34" charset="0"/>
              <a:cs typeface="Tahoma" pitchFamily="34" charset="0"/>
            </a:endParaRPr>
          </a:p>
          <a:p>
            <a:r>
              <a:rPr lang="cs-CZ" sz="900" dirty="0" smtClean="0">
                <a:latin typeface="Tahoma" pitchFamily="34" charset="0"/>
                <a:ea typeface="Tahoma" pitchFamily="34" charset="0"/>
                <a:cs typeface="Tahoma" pitchFamily="34" charset="0"/>
              </a:rPr>
              <a:t>Začínáte s běháním? Lépe řečeno, že s běháním vlastně pořád jenom začínáte? Aby se vám to doopravdy podařilo, chce to rázný krok. Tím bezesporu je návštěva zvláštního tréninku pro naprosté novice. Ve Sport Lounge vám pomůžeme odpovídajícím způsobem se zpevnit tak, aby vás běžecký start sám o sobě nezabolel. </a:t>
            </a:r>
          </a:p>
        </p:txBody>
      </p:sp>
      <p:sp>
        <p:nvSpPr>
          <p:cNvPr id="23" name="Rectangle 2"/>
          <p:cNvSpPr/>
          <p:nvPr/>
        </p:nvSpPr>
        <p:spPr>
          <a:xfrm>
            <a:off x="5257800" y="1143000"/>
            <a:ext cx="4501738" cy="4101123"/>
          </a:xfrm>
          <a:prstGeom prst="rect">
            <a:avLst/>
          </a:prstGeom>
        </p:spPr>
        <p:txBody>
          <a:bodyPr wrap="square">
            <a:spAutoFit/>
          </a:bodyPr>
          <a:lstStyle/>
          <a:p>
            <a:pPr>
              <a:defRPr/>
            </a:pPr>
            <a:r>
              <a:rPr lang="cs-CZ" sz="1050" b="1" u="sng" dirty="0" smtClean="0">
                <a:solidFill>
                  <a:srgbClr val="00B050"/>
                </a:solidFill>
                <a:latin typeface="Tahoma" pitchFamily="34" charset="0"/>
                <a:ea typeface="Tahoma" pitchFamily="34" charset="0"/>
                <a:cs typeface="Tahoma" pitchFamily="34" charset="0"/>
              </a:rPr>
              <a:t>PIM </a:t>
            </a:r>
            <a:r>
              <a:rPr lang="cs-CZ" sz="1050" b="1" u="sng" dirty="0">
                <a:solidFill>
                  <a:srgbClr val="00B050"/>
                </a:solidFill>
                <a:latin typeface="Tahoma" pitchFamily="34" charset="0"/>
                <a:ea typeface="Tahoma" pitchFamily="34" charset="0"/>
                <a:cs typeface="Tahoma" pitchFamily="34" charset="0"/>
              </a:rPr>
              <a:t>Běžecký klub na závodě</a:t>
            </a:r>
            <a:endParaRPr lang="sv-SE" sz="1050" b="1" u="sng" dirty="0">
              <a:solidFill>
                <a:srgbClr val="00B050"/>
              </a:solidFill>
              <a:latin typeface="Tahoma" pitchFamily="34" charset="0"/>
              <a:ea typeface="Tahoma" pitchFamily="34" charset="0"/>
              <a:cs typeface="Tahoma" pitchFamily="34" charset="0"/>
            </a:endParaRPr>
          </a:p>
          <a:p>
            <a:pPr lvl="0" fontAlgn="base"/>
            <a:r>
              <a:rPr lang="cs-CZ" sz="1000" b="1" dirty="0" smtClean="0">
                <a:solidFill>
                  <a:prstClr val="black"/>
                </a:solidFill>
                <a:latin typeface="Tahoma" pitchFamily="34" charset="0"/>
                <a:ea typeface="Tahoma" pitchFamily="34" charset="0"/>
                <a:cs typeface="Tahoma" pitchFamily="34" charset="0"/>
              </a:rPr>
              <a:t>sobota 4</a:t>
            </a:r>
            <a:r>
              <a:rPr lang="cs-CZ" sz="1000" b="1" dirty="0">
                <a:solidFill>
                  <a:prstClr val="black"/>
                </a:solidFill>
                <a:latin typeface="Tahoma" pitchFamily="34" charset="0"/>
                <a:ea typeface="Tahoma" pitchFamily="34" charset="0"/>
                <a:cs typeface="Tahoma" pitchFamily="34" charset="0"/>
              </a:rPr>
              <a:t>. a 18. října</a:t>
            </a:r>
            <a:endParaRPr lang="en-US" sz="1000" dirty="0">
              <a:solidFill>
                <a:srgbClr val="00B050"/>
              </a:solidFill>
              <a:latin typeface="Tahoma" pitchFamily="34" charset="0"/>
              <a:ea typeface="Tahoma" pitchFamily="34" charset="0"/>
              <a:cs typeface="Tahoma" pitchFamily="34" charset="0"/>
            </a:endParaRPr>
          </a:p>
          <a:p>
            <a:pPr lvl="0">
              <a:defRPr/>
            </a:pPr>
            <a:r>
              <a:rPr lang="cs-CZ" sz="900" dirty="0">
                <a:latin typeface="Tahoma" pitchFamily="34" charset="0"/>
                <a:ea typeface="Tahoma" pitchFamily="34" charset="0"/>
                <a:cs typeface="Tahoma" pitchFamily="34" charset="0"/>
              </a:rPr>
              <a:t>Říjen platí za vrchol podzimní závodní sezóny. Z bohaté nabídky jsme vybrali dva rozdílné podniky. Nejprve první říjnovou sobotu zajedeme na běžecký den s hlavním pětikilometrovým závodem do Velvar, čtrnáct dnů poté dostane slovo jeden z nejstarších tuzemských vytrvaleckých závodů vůbec – maraton ve Stromovce</a:t>
            </a:r>
            <a:r>
              <a:rPr lang="cs-CZ" sz="900" dirty="0" smtClean="0">
                <a:latin typeface="Tahoma" pitchFamily="34" charset="0"/>
                <a:ea typeface="Tahoma" pitchFamily="34" charset="0"/>
                <a:cs typeface="Tahoma" pitchFamily="34" charset="0"/>
              </a:rPr>
              <a:t>.</a:t>
            </a:r>
          </a:p>
          <a:p>
            <a:pPr lvl="0">
              <a:defRPr/>
            </a:pPr>
            <a:endParaRPr lang="cs-CZ" sz="1000" b="1" u="sng" dirty="0">
              <a:solidFill>
                <a:srgbClr val="00B050"/>
              </a:solidFill>
              <a:latin typeface="Tahoma" pitchFamily="34" charset="0"/>
              <a:ea typeface="Tahoma" pitchFamily="34" charset="0"/>
              <a:cs typeface="Tahoma" pitchFamily="34" charset="0"/>
            </a:endParaRPr>
          </a:p>
          <a:p>
            <a:pPr>
              <a:defRPr/>
            </a:pPr>
            <a:r>
              <a:rPr lang="cs-CZ" sz="1000" b="1" u="sng" dirty="0" smtClean="0">
                <a:solidFill>
                  <a:srgbClr val="00B050"/>
                </a:solidFill>
                <a:latin typeface="Tahoma" pitchFamily="34" charset="0"/>
                <a:ea typeface="Tahoma" pitchFamily="34" charset="0"/>
                <a:cs typeface="Tahoma" pitchFamily="34" charset="0"/>
              </a:rPr>
              <a:t>PŘEDNÁŠKA - MUDr. Petr Homoláč: Rizika běhu</a:t>
            </a:r>
            <a:endParaRPr lang="en-US" sz="1000" b="1" u="sng" dirty="0">
              <a:solidFill>
                <a:srgbClr val="00B050"/>
              </a:solidFill>
              <a:latin typeface="Tahoma" pitchFamily="34" charset="0"/>
              <a:ea typeface="Tahoma" pitchFamily="34" charset="0"/>
              <a:cs typeface="Tahoma" pitchFamily="34" charset="0"/>
            </a:endParaRPr>
          </a:p>
          <a:p>
            <a:pPr lvl="0" fontAlgn="base"/>
            <a:r>
              <a:rPr lang="cs-CZ" sz="900" b="1" dirty="0">
                <a:solidFill>
                  <a:prstClr val="black"/>
                </a:solidFill>
                <a:latin typeface="Tahoma" pitchFamily="34" charset="0"/>
                <a:ea typeface="Tahoma" pitchFamily="34" charset="0"/>
                <a:cs typeface="Tahoma" pitchFamily="34" charset="0"/>
              </a:rPr>
              <a:t>úterý </a:t>
            </a:r>
            <a:r>
              <a:rPr lang="cs-CZ" sz="900" b="1" dirty="0" smtClean="0">
                <a:solidFill>
                  <a:prstClr val="black"/>
                </a:solidFill>
                <a:latin typeface="Tahoma" pitchFamily="34" charset="0"/>
                <a:ea typeface="Tahoma" pitchFamily="34" charset="0"/>
                <a:cs typeface="Tahoma" pitchFamily="34" charset="0"/>
              </a:rPr>
              <a:t>7. října – 20:00</a:t>
            </a:r>
            <a:endParaRPr lang="en-US" sz="900" b="1" dirty="0">
              <a:solidFill>
                <a:prstClr val="black"/>
              </a:solidFill>
              <a:latin typeface="Tahoma" pitchFamily="34" charset="0"/>
              <a:ea typeface="Tahoma" pitchFamily="34" charset="0"/>
              <a:cs typeface="Tahoma" pitchFamily="34" charset="0"/>
            </a:endParaRPr>
          </a:p>
          <a:p>
            <a:pPr lvl="0" fontAlgn="base"/>
            <a:r>
              <a:rPr lang="cs-CZ" sz="900" dirty="0" smtClean="0">
                <a:latin typeface="Tahoma" pitchFamily="34" charset="0"/>
                <a:ea typeface="Tahoma" pitchFamily="34" charset="0"/>
                <a:cs typeface="Tahoma" pitchFamily="34" charset="0"/>
              </a:rPr>
              <a:t>V životě se může přihodit leccos a běh není výjimkou. Lékař Petr Homoláč </a:t>
            </a:r>
            <a:r>
              <a:rPr lang="cs-CZ" sz="900" dirty="0" smtClean="0">
                <a:latin typeface="Tahoma" pitchFamily="34" charset="0"/>
                <a:ea typeface="Tahoma" pitchFamily="34" charset="0"/>
                <a:cs typeface="Tahoma" pitchFamily="34" charset="0"/>
              </a:rPr>
              <a:t>rozebere </a:t>
            </a:r>
            <a:r>
              <a:rPr lang="cs-CZ" sz="900" dirty="0" smtClean="0">
                <a:latin typeface="Tahoma" pitchFamily="34" charset="0"/>
                <a:ea typeface="Tahoma" pitchFamily="34" charset="0"/>
                <a:cs typeface="Tahoma" pitchFamily="34" charset="0"/>
              </a:rPr>
              <a:t>rizika běhu z různých pohledů, zároveň nabídne řešení, kterak se více či méně závažných nepříjemností vyvarovat. </a:t>
            </a:r>
            <a:r>
              <a:rPr lang="cs-CZ" sz="900" smtClean="0">
                <a:latin typeface="Tahoma" pitchFamily="34" charset="0"/>
                <a:ea typeface="Tahoma" pitchFamily="34" charset="0"/>
                <a:cs typeface="Tahoma" pitchFamily="34" charset="0"/>
              </a:rPr>
              <a:t>Též </a:t>
            </a:r>
            <a:r>
              <a:rPr lang="cs-CZ" sz="900" dirty="0" smtClean="0">
                <a:latin typeface="Tahoma" pitchFamily="34" charset="0"/>
                <a:ea typeface="Tahoma" pitchFamily="34" charset="0"/>
                <a:cs typeface="Tahoma" pitchFamily="34" charset="0"/>
              </a:rPr>
              <a:t>zveřejníme Bezpečnostní běžecké desatero.</a:t>
            </a:r>
            <a:endParaRPr lang="cs-CZ" sz="1000" b="1" u="sng" dirty="0">
              <a:solidFill>
                <a:srgbClr val="FF0066"/>
              </a:solidFill>
              <a:latin typeface="Tahoma" pitchFamily="34" charset="0"/>
              <a:ea typeface="Tahoma" pitchFamily="34" charset="0"/>
              <a:cs typeface="Tahoma" pitchFamily="34" charset="0"/>
            </a:endParaRPr>
          </a:p>
          <a:p>
            <a:pPr lvl="0">
              <a:defRPr/>
            </a:pPr>
            <a:endParaRPr lang="cs-CZ" sz="1000" b="1" u="sng" dirty="0" smtClean="0">
              <a:solidFill>
                <a:srgbClr val="00B050"/>
              </a:solidFill>
              <a:latin typeface="Tahoma" pitchFamily="34" charset="0"/>
              <a:ea typeface="Tahoma" pitchFamily="34" charset="0"/>
              <a:cs typeface="Tahoma" pitchFamily="34" charset="0"/>
            </a:endParaRPr>
          </a:p>
          <a:p>
            <a:pPr>
              <a:defRPr/>
            </a:pPr>
            <a:r>
              <a:rPr lang="cs-CZ" sz="1000" b="1" u="sng" dirty="0" smtClean="0">
                <a:solidFill>
                  <a:srgbClr val="FF0066"/>
                </a:solidFill>
                <a:latin typeface="Tahoma" pitchFamily="34" charset="0"/>
                <a:ea typeface="Tahoma" pitchFamily="34" charset="0"/>
                <a:cs typeface="Tahoma" pitchFamily="34" charset="0"/>
              </a:rPr>
              <a:t>Společný trénink s výherci soutěže o TCS New York Marathon</a:t>
            </a:r>
            <a:endParaRPr lang="en-US" sz="1000" b="1" dirty="0">
              <a:solidFill>
                <a:srgbClr val="FF0066"/>
              </a:solidFill>
              <a:latin typeface="Tahoma" pitchFamily="34" charset="0"/>
              <a:ea typeface="Tahoma" pitchFamily="34" charset="0"/>
              <a:cs typeface="Tahoma" pitchFamily="34" charset="0"/>
            </a:endParaRPr>
          </a:p>
          <a:p>
            <a:pPr lvl="0">
              <a:defRPr/>
            </a:pPr>
            <a:r>
              <a:rPr lang="cs-CZ" sz="900" b="1" dirty="0" smtClean="0">
                <a:solidFill>
                  <a:prstClr val="black"/>
                </a:solidFill>
                <a:latin typeface="Tahoma" pitchFamily="34" charset="0"/>
                <a:ea typeface="Tahoma" pitchFamily="34" charset="0"/>
                <a:cs typeface="Tahoma" pitchFamily="34" charset="0"/>
              </a:rPr>
              <a:t>čtvrtek 9. a úterý 21. října – 18:30</a:t>
            </a:r>
            <a:endParaRPr lang="en-US" sz="900" b="1" dirty="0">
              <a:solidFill>
                <a:prstClr val="black"/>
              </a:solidFill>
              <a:latin typeface="Tahoma" pitchFamily="34" charset="0"/>
              <a:ea typeface="Tahoma" pitchFamily="34" charset="0"/>
              <a:cs typeface="Tahoma" pitchFamily="34" charset="0"/>
            </a:endParaRPr>
          </a:p>
          <a:p>
            <a:pPr fontAlgn="base"/>
            <a:r>
              <a:rPr lang="cs-CZ" sz="900" dirty="0" smtClean="0">
                <a:solidFill>
                  <a:prstClr val="black"/>
                </a:solidFill>
                <a:latin typeface="Tahoma" pitchFamily="34" charset="0"/>
                <a:ea typeface="Tahoma" pitchFamily="34" charset="0"/>
                <a:cs typeface="Tahoma" pitchFamily="34" charset="0"/>
              </a:rPr>
              <a:t>Rozšiřování běžecké komunity v Running Mallu pokračuje. V říjnu si s námi odběhnou dva svižnější tréninky výherci slosování o startovní na newyorský maraton. Přijďte jim popřát štěstí i vy. Ve čvrtek si navíc stejně jako vy ověří svoji formu díky Cooperovu testu, v úterý si pak mohou vyzkoušet vhodné tempo. </a:t>
            </a:r>
          </a:p>
          <a:p>
            <a:pPr fontAlgn="base"/>
            <a:endParaRPr lang="cs-CZ" sz="900" b="1" u="sng" dirty="0" smtClean="0">
              <a:solidFill>
                <a:srgbClr val="FF0066"/>
              </a:solidFill>
              <a:latin typeface="Tahoma" pitchFamily="34" charset="0"/>
              <a:ea typeface="Tahoma" pitchFamily="34" charset="0"/>
              <a:cs typeface="Tahoma" pitchFamily="34" charset="0"/>
            </a:endParaRPr>
          </a:p>
          <a:p>
            <a:pPr lvl="0" fontAlgn="base"/>
            <a:r>
              <a:rPr lang="cs-CZ" sz="1000" b="1" u="sng" dirty="0" smtClean="0">
                <a:solidFill>
                  <a:srgbClr val="00B050"/>
                </a:solidFill>
                <a:latin typeface="Tahoma" pitchFamily="34" charset="0"/>
                <a:ea typeface="Tahoma" pitchFamily="34" charset="0"/>
                <a:cs typeface="Tahoma" pitchFamily="34" charset="0"/>
              </a:rPr>
              <a:t>PŘEDNÁŠKA - JAKUB PODANÝ: Výběr a příprava potravin</a:t>
            </a:r>
            <a:endParaRPr lang="en-US" sz="1000" b="1" dirty="0">
              <a:latin typeface="Tahoma" pitchFamily="34" charset="0"/>
              <a:ea typeface="Tahoma" pitchFamily="34" charset="0"/>
              <a:cs typeface="Tahoma" pitchFamily="34" charset="0"/>
            </a:endParaRPr>
          </a:p>
          <a:p>
            <a:pPr lvl="0" fontAlgn="base"/>
            <a:r>
              <a:rPr lang="cs-CZ" sz="900" b="1" dirty="0" smtClean="0">
                <a:solidFill>
                  <a:prstClr val="black"/>
                </a:solidFill>
                <a:latin typeface="Tahoma" pitchFamily="34" charset="0"/>
                <a:ea typeface="Tahoma" pitchFamily="34" charset="0"/>
                <a:cs typeface="Tahoma" pitchFamily="34" charset="0"/>
              </a:rPr>
              <a:t>úterý 21. října – 20:00</a:t>
            </a:r>
            <a:endParaRPr lang="en-US" sz="900" b="1" dirty="0">
              <a:solidFill>
                <a:prstClr val="black"/>
              </a:solidFill>
              <a:latin typeface="Tahoma" pitchFamily="34" charset="0"/>
              <a:ea typeface="Tahoma" pitchFamily="34" charset="0"/>
              <a:cs typeface="Tahoma" pitchFamily="34" charset="0"/>
            </a:endParaRPr>
          </a:p>
          <a:p>
            <a:r>
              <a:rPr lang="cs-CZ" sz="900" dirty="0" smtClean="0">
                <a:latin typeface="Tahoma" pitchFamily="34" charset="0"/>
                <a:ea typeface="Tahoma" pitchFamily="34" charset="0"/>
                <a:cs typeface="Tahoma" pitchFamily="34" charset="0"/>
              </a:rPr>
              <a:t>Další zajímavé téma připravil na polovinu října náš spolupracovník co do běžecké výživy Jakub Podaný. Jak jinak, opět to bude o jídle, nicméně tentokrát se bude hovořit o jeho výběru a zejména způsobu přípravy. </a:t>
            </a:r>
          </a:p>
          <a:p>
            <a:pPr lvl="0" fontAlgn="base"/>
            <a:endParaRPr lang="cs-CZ" sz="1000" b="1" u="sng" dirty="0" smtClean="0">
              <a:solidFill>
                <a:srgbClr val="00B050"/>
              </a:solidFill>
              <a:latin typeface="Tahoma" pitchFamily="34" charset="0"/>
              <a:ea typeface="Tahoma" pitchFamily="34" charset="0"/>
              <a:cs typeface="Tahoma" pitchFamily="34" charset="0"/>
            </a:endParaRPr>
          </a:p>
          <a:p>
            <a:endParaRPr lang="en-US" sz="900" dirty="0">
              <a:solidFill>
                <a:prstClr val="black"/>
              </a:solidFill>
              <a:latin typeface="Tahoma" pitchFamily="34" charset="0"/>
              <a:ea typeface="Tahoma" pitchFamily="34" charset="0"/>
              <a:cs typeface="Tahoma" pitchFamily="34" charset="0"/>
            </a:endParaRPr>
          </a:p>
        </p:txBody>
      </p:sp>
      <p:sp>
        <p:nvSpPr>
          <p:cNvPr id="2" name="TextBox 1"/>
          <p:cNvSpPr txBox="1"/>
          <p:nvPr/>
        </p:nvSpPr>
        <p:spPr>
          <a:xfrm>
            <a:off x="1524000" y="712113"/>
            <a:ext cx="7086600" cy="400110"/>
          </a:xfrm>
          <a:prstGeom prst="rect">
            <a:avLst/>
          </a:prstGeom>
          <a:noFill/>
        </p:spPr>
        <p:txBody>
          <a:bodyPr wrap="square" rtlCol="0">
            <a:spAutoFit/>
          </a:bodyPr>
          <a:lstStyle/>
          <a:p>
            <a:pPr algn="ctr"/>
            <a:r>
              <a:rPr lang="cs-CZ" sz="1000" dirty="0" smtClean="0">
                <a:latin typeface="Tahoma" pitchFamily="34" charset="0"/>
                <a:ea typeface="Tahoma" pitchFamily="34" charset="0"/>
                <a:cs typeface="Tahoma" pitchFamily="34" charset="0"/>
              </a:rPr>
              <a:t>Kalendář </a:t>
            </a:r>
            <a:r>
              <a:rPr lang="cs-CZ" sz="1000" dirty="0">
                <a:latin typeface="Tahoma" pitchFamily="34" charset="0"/>
                <a:ea typeface="Tahoma" pitchFamily="34" charset="0"/>
                <a:cs typeface="Tahoma" pitchFamily="34" charset="0"/>
              </a:rPr>
              <a:t>se může měnit, proto prosím zkontrolujte </a:t>
            </a:r>
            <a:r>
              <a:rPr lang="cs-CZ" sz="1000" dirty="0">
                <a:latin typeface="Tahoma" pitchFamily="34" charset="0"/>
                <a:ea typeface="Tahoma" pitchFamily="34" charset="0"/>
                <a:cs typeface="Tahoma" pitchFamily="34" charset="0"/>
                <a:hlinkClick r:id="rId3"/>
              </a:rPr>
              <a:t>www.runningmall.cz</a:t>
            </a:r>
            <a:r>
              <a:rPr lang="cs-CZ" sz="1000" dirty="0">
                <a:latin typeface="Tahoma" pitchFamily="34" charset="0"/>
                <a:ea typeface="Tahoma" pitchFamily="34" charset="0"/>
                <a:cs typeface="Tahoma" pitchFamily="34" charset="0"/>
              </a:rPr>
              <a:t> pro nejnovější verzi a vždy se prosím přihlašte na trénink, který chcete navštívit pomocí odkazu v newsletteru</a:t>
            </a:r>
            <a:r>
              <a:rPr lang="cs-CZ" sz="1000" dirty="0" smtClean="0">
                <a:latin typeface="Tahoma" pitchFamily="34" charset="0"/>
                <a:ea typeface="Tahoma" pitchFamily="34" charset="0"/>
                <a:cs typeface="Tahoma" pitchFamily="34" charset="0"/>
              </a:rPr>
              <a:t>.</a:t>
            </a:r>
            <a:endParaRPr lang="cs-CZ" sz="1000" dirty="0">
              <a:latin typeface="Tahoma" pitchFamily="34" charset="0"/>
              <a:ea typeface="Tahoma" pitchFamily="34" charset="0"/>
              <a:cs typeface="Tahoma" pitchFamily="34" charset="0"/>
            </a:endParaRPr>
          </a:p>
        </p:txBody>
      </p:sp>
      <p:cxnSp>
        <p:nvCxnSpPr>
          <p:cNvPr id="9" name="Straight Connector 8"/>
          <p:cNvCxnSpPr/>
          <p:nvPr/>
        </p:nvCxnSpPr>
        <p:spPr>
          <a:xfrm flipH="1">
            <a:off x="152400" y="4953000"/>
            <a:ext cx="9525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73657" y="4995446"/>
            <a:ext cx="8854423" cy="338554"/>
          </a:xfrm>
          <a:prstGeom prst="rect">
            <a:avLst/>
          </a:prstGeom>
          <a:noFill/>
        </p:spPr>
        <p:txBody>
          <a:bodyPr wrap="square">
            <a:spAutoFit/>
          </a:bodyPr>
          <a:lstStyle/>
          <a:p>
            <a:pPr algn="ctr"/>
            <a:r>
              <a:rPr lang="cs-CZ" sz="1600" dirty="0" smtClean="0">
                <a:effectLst/>
                <a:latin typeface="Tahoma" panose="020B0604030504040204" pitchFamily="34" charset="0"/>
                <a:ea typeface="Tahoma" panose="020B0604030504040204" pitchFamily="34" charset="0"/>
                <a:cs typeface="Tahoma" panose="020B0604030504040204" pitchFamily="34" charset="0"/>
              </a:rPr>
              <a:t>Právě nyní k dostání v </a:t>
            </a:r>
            <a:r>
              <a:rPr lang="en-US" sz="1600" dirty="0" smtClean="0">
                <a:effectLst/>
                <a:latin typeface="Tahoma" panose="020B0604030504040204" pitchFamily="34" charset="0"/>
                <a:ea typeface="Tahoma" panose="020B0604030504040204" pitchFamily="34" charset="0"/>
                <a:cs typeface="Tahoma" panose="020B0604030504040204" pitchFamily="34" charset="0"/>
              </a:rPr>
              <a:t>Running Mall</a:t>
            </a:r>
            <a:endParaRPr lang="en-US" sz="1600" dirty="0">
              <a:effectLst/>
              <a:latin typeface="Tahoma" panose="020B0604030504040204" pitchFamily="34" charset="0"/>
              <a:ea typeface="Tahoma" panose="020B0604030504040204" pitchFamily="34" charset="0"/>
              <a:cs typeface="Tahoma" panose="020B0604030504040204" pitchFamily="34" charset="0"/>
            </a:endParaRPr>
          </a:p>
        </p:txBody>
      </p:sp>
      <p:pic>
        <p:nvPicPr>
          <p:cNvPr id="27"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24800" y="105282"/>
            <a:ext cx="1752600" cy="504318"/>
          </a:xfrm>
          <a:prstGeom prst="rect">
            <a:avLst/>
          </a:prstGeom>
        </p:spPr>
      </p:pic>
      <p:grpSp>
        <p:nvGrpSpPr>
          <p:cNvPr id="22" name="Group 21"/>
          <p:cNvGrpSpPr/>
          <p:nvPr/>
        </p:nvGrpSpPr>
        <p:grpSpPr>
          <a:xfrm>
            <a:off x="152400" y="5334000"/>
            <a:ext cx="2770632" cy="1371600"/>
            <a:chOff x="161925" y="2200275"/>
            <a:chExt cx="4791073" cy="2457450"/>
          </a:xfrm>
        </p:grpSpPr>
        <p:pic>
          <p:nvPicPr>
            <p:cNvPr id="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r="67390"/>
            <a:stretch/>
          </p:blipFill>
          <p:spPr bwMode="auto">
            <a:xfrm>
              <a:off x="161925" y="2200275"/>
              <a:ext cx="2876243" cy="2457450"/>
            </a:xfrm>
            <a:prstGeom prst="rect">
              <a:avLst/>
            </a:prstGeom>
            <a:noFill/>
            <a:ln w="9525">
              <a:solidFill>
                <a:schemeClr val="bg1"/>
              </a:solidFill>
              <a:miter lim="800000"/>
              <a:headEnd/>
              <a:tailEnd/>
            </a:ln>
            <a:extLst>
              <a:ext uri="{909E8E84-426E-40DD-AFC4-6F175D3DCCD1}">
                <a14:hiddenFill xmlns:a14="http://schemas.microsoft.com/office/drawing/2010/main">
                  <a:solidFill>
                    <a:schemeClr val="accent1"/>
                  </a:solidFill>
                </a14:hiddenFill>
              </a:ext>
            </a:extLst>
          </p:spPr>
        </p:pic>
        <p:pic>
          <p:nvPicPr>
            <p:cNvPr id="28" name="Picture 4" descr="Jecmen"/>
            <p:cNvPicPr>
              <a:picLocks noChangeAspect="1" noChangeArrowheads="1"/>
            </p:cNvPicPr>
            <p:nvPr/>
          </p:nvPicPr>
          <p:blipFill rotWithShape="1">
            <a:blip r:embed="rId6">
              <a:extLst>
                <a:ext uri="{28A0092B-C50C-407E-A947-70E740481C1C}">
                  <a14:useLocalDpi xmlns:a14="http://schemas.microsoft.com/office/drawing/2010/main" val="0"/>
                </a:ext>
              </a:extLst>
            </a:blip>
            <a:srcRect t="14149"/>
            <a:stretch/>
          </p:blipFill>
          <p:spPr bwMode="auto">
            <a:xfrm>
              <a:off x="2895599" y="2200275"/>
              <a:ext cx="2057399" cy="245745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grpSp>
      <p:pic>
        <p:nvPicPr>
          <p:cNvPr id="3" name="Picture 2"/>
          <p:cNvPicPr>
            <a:picLocks noChangeAspect="1"/>
          </p:cNvPicPr>
          <p:nvPr/>
        </p:nvPicPr>
        <p:blipFill rotWithShape="1">
          <a:blip r:embed="rId7" cstate="print">
            <a:extLst>
              <a:ext uri="{28A0092B-C50C-407E-A947-70E740481C1C}">
                <a14:useLocalDpi xmlns:a14="http://schemas.microsoft.com/office/drawing/2010/main" val="0"/>
              </a:ext>
            </a:extLst>
          </a:blip>
          <a:srcRect t="50000"/>
          <a:stretch/>
        </p:blipFill>
        <p:spPr>
          <a:xfrm>
            <a:off x="3886200" y="5640879"/>
            <a:ext cx="2057400" cy="921838"/>
          </a:xfrm>
          <a:prstGeom prst="rect">
            <a:avLst/>
          </a:prstGeom>
        </p:spPr>
      </p:pic>
      <p:sp>
        <p:nvSpPr>
          <p:cNvPr id="4" name="TextBox 3"/>
          <p:cNvSpPr txBox="1"/>
          <p:nvPr/>
        </p:nvSpPr>
        <p:spPr>
          <a:xfrm>
            <a:off x="3886199" y="5345103"/>
            <a:ext cx="2057401" cy="228927"/>
          </a:xfrm>
          <a:prstGeom prst="rect">
            <a:avLst/>
          </a:prstGeom>
          <a:noFill/>
        </p:spPr>
        <p:txBody>
          <a:bodyPr wrap="square" rtlCol="0">
            <a:spAutoFit/>
          </a:bodyPr>
          <a:lstStyle/>
          <a:p>
            <a:pPr algn="ctr"/>
            <a:r>
              <a:rPr lang="cs-CZ" sz="1200" b="1" dirty="0" smtClean="0"/>
              <a:t>adidas adizero Boston 5</a:t>
            </a:r>
            <a:endParaRPr lang="cs-CZ" sz="1200" b="1" dirty="0"/>
          </a:p>
        </p:txBody>
      </p:sp>
      <p:pic>
        <p:nvPicPr>
          <p:cNvPr id="1026" name="Picture 2" descr="\\FILESERVER\logobanka\M\mattoni\ACTUAL_LOGO\Logo_blue-background_B_RGB_web.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15200" y="5638800"/>
            <a:ext cx="2362200" cy="925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85570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114221</TotalTime>
  <Words>1144</Words>
  <Application>Microsoft Office PowerPoint</Application>
  <PresentationFormat>A4 Paper (210x297 mm)</PresentationFormat>
  <Paragraphs>182</Paragraphs>
  <Slides>2</Slides>
  <Notes>1</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Apex</vt:lpstr>
      <vt:lpstr>Custom Design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dc:creator>
  <cp:lastModifiedBy>User</cp:lastModifiedBy>
  <cp:revision>930</cp:revision>
  <cp:lastPrinted>2014-09-26T14:04:50Z</cp:lastPrinted>
  <dcterms:created xsi:type="dcterms:W3CDTF">2013-08-20T16:21:11Z</dcterms:created>
  <dcterms:modified xsi:type="dcterms:W3CDTF">2014-10-03T11:26:08Z</dcterms:modified>
</cp:coreProperties>
</file>